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71" r:id="rId5"/>
    <p:sldId id="260" r:id="rId6"/>
    <p:sldId id="261" r:id="rId7"/>
    <p:sldId id="266" r:id="rId8"/>
    <p:sldId id="267" r:id="rId9"/>
    <p:sldId id="268" r:id="rId10"/>
    <p:sldId id="262" r:id="rId11"/>
    <p:sldId id="265" r:id="rId12"/>
    <p:sldId id="269" r:id="rId13"/>
    <p:sldId id="264" r:id="rId14"/>
    <p:sldId id="263" r:id="rId15"/>
    <p:sldId id="259" r:id="rId16"/>
    <p:sldId id="272" r:id="rId1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191"/>
    <a:srgbClr val="EFED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626" autoAdjust="0"/>
  </p:normalViewPr>
  <p:slideViewPr>
    <p:cSldViewPr>
      <p:cViewPr varScale="1">
        <p:scale>
          <a:sx n="87" d="100"/>
          <a:sy n="87" d="100"/>
        </p:scale>
        <p:origin x="230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022BEF-0BB7-47FB-9754-9F4851997329}" type="datetimeFigureOut">
              <a:rPr lang="zh-TW" altLang="en-US" smtClean="0"/>
              <a:t>2019/5/1</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800FF0-6123-4A09-A3F3-CA335AF5ABCB}" type="slidenum">
              <a:rPr lang="zh-TW" altLang="en-US" smtClean="0"/>
              <a:t>‹#›</a:t>
            </a:fld>
            <a:endParaRPr lang="zh-TW" altLang="en-US"/>
          </a:p>
        </p:txBody>
      </p:sp>
    </p:spTree>
    <p:extLst>
      <p:ext uri="{BB962C8B-B14F-4D97-AF65-F5344CB8AC3E}">
        <p14:creationId xmlns:p14="http://schemas.microsoft.com/office/powerpoint/2010/main" val="2450496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dirty="0">
                <a:solidFill>
                  <a:srgbClr val="00B050"/>
                </a:solidFill>
                <a:latin typeface="微軟正黑體" panose="020B0604030504040204" pitchFamily="34" charset="-120"/>
                <a:ea typeface="微軟正黑體" panose="020B0604030504040204" pitchFamily="34" charset="-120"/>
              </a:rPr>
              <a:t>＊＊道路相關資料（如速限等</a:t>
            </a:r>
            <a:r>
              <a:rPr lang="en-US" altLang="zh-TW" sz="1200" b="1" dirty="0">
                <a:solidFill>
                  <a:srgbClr val="00B050"/>
                </a:solidFill>
                <a:latin typeface="微軟正黑體" panose="020B0604030504040204" pitchFamily="34" charset="-120"/>
                <a:ea typeface="微軟正黑體" panose="020B0604030504040204" pitchFamily="34" charset="-120"/>
              </a:rPr>
              <a:t>,</a:t>
            </a:r>
            <a:r>
              <a:rPr lang="zh-TW" altLang="en-US" sz="1200" b="1" dirty="0">
                <a:solidFill>
                  <a:srgbClr val="00B050"/>
                </a:solidFill>
                <a:latin typeface="微軟正黑體" panose="020B0604030504040204" pitchFamily="34" charset="-120"/>
                <a:ea typeface="微軟正黑體" panose="020B0604030504040204" pitchFamily="34" charset="-120"/>
              </a:rPr>
              <a:t>車用導航系統有提供） </a:t>
            </a:r>
            <a:r>
              <a:rPr lang="en-US" altLang="zh-TW" sz="1200" b="1" dirty="0">
                <a:solidFill>
                  <a:srgbClr val="00B050"/>
                </a:solidFill>
                <a:latin typeface="微軟正黑體" panose="020B0604030504040204" pitchFamily="34" charset="-120"/>
                <a:ea typeface="微軟正黑體" panose="020B0604030504040204" pitchFamily="34" charset="-120"/>
              </a:rPr>
              <a:t>,</a:t>
            </a:r>
            <a:r>
              <a:rPr lang="zh-TW" altLang="en-US" sz="1200" b="1" dirty="0">
                <a:solidFill>
                  <a:srgbClr val="00B050"/>
                </a:solidFill>
                <a:latin typeface="微軟正黑體" panose="020B0604030504040204" pitchFamily="34" charset="-120"/>
                <a:ea typeface="微軟正黑體" panose="020B0604030504040204" pitchFamily="34" charset="-120"/>
              </a:rPr>
              <a:t>待收集</a:t>
            </a:r>
            <a:endParaRPr kumimoji="1"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2</a:t>
            </a:fld>
            <a:endParaRPr lang="zh-TW" altLang="en-US"/>
          </a:p>
        </p:txBody>
      </p:sp>
    </p:spTree>
    <p:extLst>
      <p:ext uri="{BB962C8B-B14F-4D97-AF65-F5344CB8AC3E}">
        <p14:creationId xmlns:p14="http://schemas.microsoft.com/office/powerpoint/2010/main" val="634540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結合 </a:t>
            </a:r>
            <a:r>
              <a:rPr lang="en-US" altLang="zh-TW" dirty="0"/>
              <a:t>Corona</a:t>
            </a:r>
            <a:r>
              <a:rPr lang="en-US" altLang="zh-TW" baseline="0" dirty="0"/>
              <a:t> SDK </a:t>
            </a:r>
            <a:r>
              <a:rPr lang="zh-TW" altLang="en-US" baseline="0" dirty="0"/>
              <a:t>可同時輸出 </a:t>
            </a:r>
            <a:r>
              <a:rPr lang="en-US" altLang="zh-TW" baseline="0" dirty="0"/>
              <a:t>Android</a:t>
            </a:r>
            <a:r>
              <a:rPr lang="zh-TW" altLang="en-US" baseline="0" dirty="0"/>
              <a:t> 及 </a:t>
            </a:r>
            <a:r>
              <a:rPr lang="en-US" altLang="zh-TW" baseline="0" dirty="0"/>
              <a:t>IOS</a:t>
            </a:r>
            <a:r>
              <a:rPr lang="zh-TW" altLang="en-US" baseline="0" dirty="0"/>
              <a:t> 的</a:t>
            </a:r>
            <a:r>
              <a:rPr lang="en-US" altLang="zh-TW" baseline="0" dirty="0"/>
              <a:t>APP</a:t>
            </a:r>
          </a:p>
          <a:p>
            <a:r>
              <a:rPr lang="zh-TW" altLang="en-US" baseline="0" dirty="0"/>
              <a:t>搭載 </a:t>
            </a:r>
            <a:r>
              <a:rPr lang="en-US" altLang="zh-TW" baseline="0" dirty="0"/>
              <a:t>Google map </a:t>
            </a:r>
            <a:r>
              <a:rPr lang="zh-TW" altLang="en-US" baseline="0" dirty="0"/>
              <a:t>以及 </a:t>
            </a:r>
            <a:r>
              <a:rPr lang="en-US" altLang="zh-TW" baseline="0" dirty="0" err="1"/>
              <a:t>opendata</a:t>
            </a:r>
            <a:r>
              <a:rPr lang="en-US" altLang="zh-TW" baseline="0" dirty="0"/>
              <a:t> </a:t>
            </a:r>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11</a:t>
            </a:fld>
            <a:endParaRPr lang="zh-TW" altLang="en-US"/>
          </a:p>
        </p:txBody>
      </p:sp>
    </p:spTree>
    <p:extLst>
      <p:ext uri="{BB962C8B-B14F-4D97-AF65-F5344CB8AC3E}">
        <p14:creationId xmlns:p14="http://schemas.microsoft.com/office/powerpoint/2010/main" val="1079037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12</a:t>
            </a:fld>
            <a:endParaRPr lang="zh-TW" altLang="en-US"/>
          </a:p>
        </p:txBody>
      </p:sp>
    </p:spTree>
    <p:extLst>
      <p:ext uri="{BB962C8B-B14F-4D97-AF65-F5344CB8AC3E}">
        <p14:creationId xmlns:p14="http://schemas.microsoft.com/office/powerpoint/2010/main" val="4228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紀錄使用者車禍紀錄</a:t>
            </a:r>
            <a:r>
              <a:rPr lang="en-US" altLang="zh-TW" dirty="0"/>
              <a:t> </a:t>
            </a:r>
            <a:r>
              <a:rPr lang="zh-CN" altLang="en-US" dirty="0"/>
              <a:t>學習</a:t>
            </a:r>
            <a:r>
              <a:rPr lang="zh-TW" altLang="en-US" dirty="0"/>
              <a:t> </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B050"/>
                </a:solidFill>
                <a:latin typeface="微軟正黑體" panose="020B0604030504040204" pitchFamily="34" charset="-120"/>
                <a:ea typeface="微軟正黑體" panose="020B0604030504040204" pitchFamily="34" charset="-120"/>
              </a:rPr>
              <a:t>用戶</a:t>
            </a:r>
            <a:r>
              <a:rPr lang="zh-TW" altLang="en-US" sz="1200" dirty="0">
                <a:solidFill>
                  <a:srgbClr val="00B050"/>
                </a:solidFill>
                <a:latin typeface="微軟正黑體" panose="020B0604030504040204" pitchFamily="34" charset="-120"/>
                <a:ea typeface="微軟正黑體" panose="020B0604030504040204" pitchFamily="34" charset="-120"/>
              </a:rPr>
              <a:t>安全駕駛</a:t>
            </a:r>
            <a:r>
              <a:rPr lang="zh-CN" altLang="en-US" sz="1200" dirty="0">
                <a:solidFill>
                  <a:srgbClr val="00B050"/>
                </a:solidFill>
                <a:latin typeface="微軟正黑體" panose="020B0604030504040204" pitchFamily="34" charset="-120"/>
                <a:ea typeface="微軟正黑體" panose="020B0604030504040204" pitchFamily="34" charset="-120"/>
              </a:rPr>
              <a:t>分析</a:t>
            </a:r>
            <a:r>
              <a:rPr lang="zh-TW" altLang="en-US" sz="1200" dirty="0">
                <a:solidFill>
                  <a:srgbClr val="00B050"/>
                </a:solidFill>
                <a:latin typeface="微軟正黑體" panose="020B0604030504040204" pitchFamily="34" charset="-120"/>
                <a:ea typeface="微軟正黑體" panose="020B0604030504040204" pitchFamily="34" charset="-120"/>
              </a:rPr>
              <a:t>及建模功能適合整合至行車記錄器</a:t>
            </a:r>
            <a:r>
              <a:rPr lang="en-US" altLang="zh-TW" sz="1200" dirty="0">
                <a:solidFill>
                  <a:srgbClr val="00B050"/>
                </a:solidFill>
                <a:latin typeface="微軟正黑體" panose="020B0604030504040204" pitchFamily="34" charset="-120"/>
                <a:ea typeface="微軟正黑體" panose="020B0604030504040204" pitchFamily="34" charset="-120"/>
              </a:rPr>
              <a:t>,</a:t>
            </a:r>
            <a:r>
              <a:rPr lang="zh-TW" altLang="en-US" sz="1200" dirty="0">
                <a:solidFill>
                  <a:srgbClr val="00B050"/>
                </a:solidFill>
                <a:latin typeface="微軟正黑體" panose="020B0604030504040204" pitchFamily="34" charset="-120"/>
                <a:ea typeface="微軟正黑體" panose="020B0604030504040204" pitchFamily="34" charset="-120"/>
              </a:rPr>
              <a:t>可無需手機啟用ＡＰＰ</a:t>
            </a:r>
            <a:r>
              <a:rPr lang="en-US" altLang="zh-TW" sz="1200" dirty="0">
                <a:solidFill>
                  <a:srgbClr val="00B050"/>
                </a:solidFill>
                <a:latin typeface="微軟正黑體" panose="020B0604030504040204" pitchFamily="34" charset="-120"/>
                <a:ea typeface="微軟正黑體" panose="020B0604030504040204" pitchFamily="34" charset="-120"/>
              </a:rPr>
              <a:t>,</a:t>
            </a:r>
            <a:r>
              <a:rPr lang="zh-TW" altLang="en-US" sz="1200" dirty="0">
                <a:solidFill>
                  <a:srgbClr val="00B050"/>
                </a:solidFill>
                <a:latin typeface="微軟正黑體" panose="020B0604030504040204" pitchFamily="34" charset="-120"/>
                <a:ea typeface="微軟正黑體" panose="020B0604030504040204" pitchFamily="34" charset="-120"/>
              </a:rPr>
              <a:t>但仍須手機連網功能</a:t>
            </a:r>
            <a:endParaRPr lang="en-US" altLang="zh-TW" sz="12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13</a:t>
            </a:fld>
            <a:endParaRPr lang="zh-TW" altLang="en-US"/>
          </a:p>
        </p:txBody>
      </p:sp>
    </p:spTree>
    <p:extLst>
      <p:ext uri="{BB962C8B-B14F-4D97-AF65-F5344CB8AC3E}">
        <p14:creationId xmlns:p14="http://schemas.microsoft.com/office/powerpoint/2010/main" val="1079037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14</a:t>
            </a:fld>
            <a:endParaRPr lang="zh-TW" altLang="en-US"/>
          </a:p>
        </p:txBody>
      </p:sp>
    </p:spTree>
    <p:extLst>
      <p:ext uri="{BB962C8B-B14F-4D97-AF65-F5344CB8AC3E}">
        <p14:creationId xmlns:p14="http://schemas.microsoft.com/office/powerpoint/2010/main" val="1079037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TW" altLang="en-US" dirty="0"/>
              <a:t>限定本服務水準協議所提供效能保證之服務</a:t>
            </a:r>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16</a:t>
            </a:fld>
            <a:endParaRPr lang="zh-TW" altLang="en-US"/>
          </a:p>
        </p:txBody>
      </p:sp>
    </p:spTree>
    <p:extLst>
      <p:ext uri="{BB962C8B-B14F-4D97-AF65-F5344CB8AC3E}">
        <p14:creationId xmlns:p14="http://schemas.microsoft.com/office/powerpoint/2010/main" val="58518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3</a:t>
            </a:fld>
            <a:endParaRPr lang="zh-TW" altLang="en-US"/>
          </a:p>
        </p:txBody>
      </p:sp>
    </p:spTree>
    <p:extLst>
      <p:ext uri="{BB962C8B-B14F-4D97-AF65-F5344CB8AC3E}">
        <p14:creationId xmlns:p14="http://schemas.microsoft.com/office/powerpoint/2010/main" val="1079037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a:t>
            </a:r>
            <a:r>
              <a:rPr lang="zh-TW" altLang="en-US" dirty="0"/>
              <a:t>車體損失險</a:t>
            </a:r>
            <a:r>
              <a:rPr lang="en-US" altLang="zh-TW" dirty="0"/>
              <a:t>,</a:t>
            </a:r>
            <a:r>
              <a:rPr lang="zh-TW" altLang="en-US" dirty="0"/>
              <a:t>汽車強制險及第三人責任險計費公式均有年齡及性別係數</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2.</a:t>
            </a:r>
            <a:r>
              <a:rPr lang="zh-TW" altLang="en-US" dirty="0"/>
              <a:t>年齡及性別係數意義上認為年長女性開車較小心和慢</a:t>
            </a:r>
            <a:r>
              <a:rPr lang="en-US" altLang="zh-TW" dirty="0"/>
              <a:t>,</a:t>
            </a:r>
            <a:r>
              <a:rPr lang="zh-TW" altLang="en-US" dirty="0"/>
              <a:t>所以較安全</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3.</a:t>
            </a:r>
            <a:r>
              <a:rPr lang="zh-TW" altLang="en-US" dirty="0"/>
              <a:t>但實際上車輛使用人不一定為車主</a:t>
            </a:r>
            <a:r>
              <a:rPr lang="en-US" altLang="zh-TW" dirty="0"/>
              <a:t>,</a:t>
            </a:r>
            <a:r>
              <a:rPr lang="zh-TW" altLang="en-US" dirty="0"/>
              <a:t>以實際車輛使用狀況較正確</a:t>
            </a:r>
            <a:endParaRPr lang="en-US" altLang="zh-TW" dirty="0"/>
          </a:p>
          <a:p>
            <a:endParaRPr lang="en-US" altLang="zh-TW" dirty="0"/>
          </a:p>
          <a:p>
            <a:r>
              <a:rPr lang="zh-TW" altLang="en-US" dirty="0"/>
              <a:t>按照年齡性別收取不同保費，有失公平</a:t>
            </a:r>
            <a:endParaRPr lang="en-US" altLang="zh-TW" dirty="0"/>
          </a:p>
          <a:p>
            <a:r>
              <a:rPr lang="zh-TW" altLang="en-US" dirty="0"/>
              <a:t>公共運輸業，安全駕駛的重要性又更高，對駕駛行為的監控分析可以讓對職業駕駛人的駕駛習慣管理有更好的效果</a:t>
            </a:r>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4</a:t>
            </a:fld>
            <a:endParaRPr lang="zh-TW" altLang="en-US"/>
          </a:p>
        </p:txBody>
      </p:sp>
    </p:spTree>
    <p:extLst>
      <p:ext uri="{BB962C8B-B14F-4D97-AF65-F5344CB8AC3E}">
        <p14:creationId xmlns:p14="http://schemas.microsoft.com/office/powerpoint/2010/main" val="417781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SafeGuardLit</a:t>
            </a:r>
            <a:r>
              <a:rPr lang="zh-TW" altLang="en-US" dirty="0"/>
              <a:t> 缺點</a:t>
            </a:r>
            <a:r>
              <a:rPr lang="en-US" altLang="zh-TW" dirty="0"/>
              <a:t>:</a:t>
            </a:r>
            <a:r>
              <a:rPr lang="zh-TW" altLang="en-US" dirty="0"/>
              <a:t> 只能用於</a:t>
            </a:r>
            <a:r>
              <a:rPr lang="en-US" altLang="zh-TW" dirty="0"/>
              <a:t>Android</a:t>
            </a:r>
            <a:r>
              <a:rPr lang="zh-TW" altLang="en-US" baseline="0" dirty="0"/>
              <a:t> 且 不能提供各個路段易肇事路段</a:t>
            </a:r>
            <a:endParaRPr lang="en-US" altLang="zh-TW" baseline="0"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5</a:t>
            </a:fld>
            <a:endParaRPr lang="zh-TW" altLang="en-US"/>
          </a:p>
        </p:txBody>
      </p:sp>
    </p:spTree>
    <p:extLst>
      <p:ext uri="{BB962C8B-B14F-4D97-AF65-F5344CB8AC3E}">
        <p14:creationId xmlns:p14="http://schemas.microsoft.com/office/powerpoint/2010/main" val="1079037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lvl="0" indent="-171450">
              <a:buFont typeface="Arial" panose="020B0604020202020204" pitchFamily="34" charset="0"/>
              <a:buChar char="•"/>
            </a:pPr>
            <a:r>
              <a:rPr lang="zh-TW" altLang="zh-TW" dirty="0"/>
              <a:t>本服務建置採雲端設計，容易維護且成本較低</a:t>
            </a:r>
            <a:endParaRPr lang="en-US" altLang="zh-TW" dirty="0"/>
          </a:p>
          <a:p>
            <a:pPr marL="171450" lvl="0" indent="-171450">
              <a:buFont typeface="Arial" panose="020B0604020202020204" pitchFamily="34" charset="0"/>
              <a:buChar char="•"/>
            </a:pPr>
            <a:r>
              <a:rPr lang="zh-TW" altLang="zh-TW" dirty="0"/>
              <a:t>本服務可透過雲端，持續更新高風險路段警示資訊</a:t>
            </a:r>
          </a:p>
          <a:p>
            <a:pPr marL="171450" lvl="0" indent="-171450">
              <a:buFont typeface="Arial" panose="020B0604020202020204" pitchFamily="34" charset="0"/>
              <a:buChar char="•"/>
            </a:pPr>
            <a:r>
              <a:rPr lang="zh-TW" altLang="zh-TW" dirty="0"/>
              <a:t>運用交通開放資料</a:t>
            </a:r>
            <a:r>
              <a:rPr lang="zh-TW" altLang="en-US" dirty="0"/>
              <a:t>提升安全</a:t>
            </a:r>
            <a:r>
              <a:rPr lang="zh-TW" altLang="zh-TW" dirty="0"/>
              <a:t>，符合「國家四年智慧運輸計畫」政策目標</a:t>
            </a:r>
          </a:p>
          <a:p>
            <a:pPr marL="171450" lvl="0" indent="-171450">
              <a:buFont typeface="Arial" panose="020B0604020202020204" pitchFamily="34" charset="0"/>
              <a:buChar char="•"/>
            </a:pPr>
            <a:r>
              <a:rPr lang="zh-TW" altLang="zh-TW" dirty="0"/>
              <a:t>於行</a:t>
            </a:r>
            <a:r>
              <a:rPr lang="en-US" altLang="zh-TW" dirty="0"/>
              <a:t>(</a:t>
            </a:r>
            <a:r>
              <a:rPr lang="zh-TW" altLang="zh-TW" dirty="0"/>
              <a:t>進</a:t>
            </a:r>
            <a:r>
              <a:rPr lang="en-US" altLang="zh-TW" dirty="0"/>
              <a:t>)</a:t>
            </a:r>
            <a:r>
              <a:rPr lang="zh-TW" altLang="zh-TW" dirty="0"/>
              <a:t>車間採語音之即時警示，可有效提升用路人之安全</a:t>
            </a:r>
          </a:p>
          <a:p>
            <a:pPr marL="171450" lvl="0" indent="-171450">
              <a:buFont typeface="Arial" panose="020B0604020202020204" pitchFamily="34" charset="0"/>
              <a:buChar char="•"/>
            </a:pPr>
            <a:r>
              <a:rPr lang="zh-TW" altLang="zh-TW" dirty="0"/>
              <a:t>提供道路安全風險地圖，可支援政府交通單位決策之用</a:t>
            </a:r>
          </a:p>
          <a:p>
            <a:pPr marL="171450" lvl="0" indent="-171450">
              <a:buFont typeface="Arial" panose="020B0604020202020204" pitchFamily="34" charset="0"/>
              <a:buChar char="•"/>
            </a:pPr>
            <a:r>
              <a:rPr lang="zh-TW" altLang="zh-TW" dirty="0"/>
              <a:t>可提供給所有用路人</a:t>
            </a:r>
            <a:r>
              <a:rPr lang="en-US" altLang="zh-TW" dirty="0"/>
              <a:t>-</a:t>
            </a:r>
            <a:r>
              <a:rPr lang="zh-TW" altLang="zh-TW" dirty="0"/>
              <a:t>汽車駕駛、機車及腳踏車騎士及行人使用</a:t>
            </a:r>
          </a:p>
          <a:p>
            <a:endParaRPr kumimoji="1" lang="zh-TW" altLang="en-US" dirty="0"/>
          </a:p>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6</a:t>
            </a:fld>
            <a:endParaRPr lang="zh-TW" altLang="en-US"/>
          </a:p>
        </p:txBody>
      </p:sp>
    </p:spTree>
    <p:extLst>
      <p:ext uri="{BB962C8B-B14F-4D97-AF65-F5344CB8AC3E}">
        <p14:creationId xmlns:p14="http://schemas.microsoft.com/office/powerpoint/2010/main" val="1079037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r>
              <a:rPr lang="zh-CN" altLang="en-US" dirty="0"/>
              <a:t>安卓及</a:t>
            </a:r>
            <a:r>
              <a:rPr lang="en-US" altLang="zh-CN" dirty="0"/>
              <a:t>iOS</a:t>
            </a:r>
            <a:r>
              <a:rPr lang="zh-CN" altLang="en-US" dirty="0"/>
              <a:t>皆可使用的系統</a:t>
            </a:r>
            <a:endParaRPr lang="en-US" altLang="zh-CN" dirty="0"/>
          </a:p>
          <a:p>
            <a:pPr marL="228600" indent="-228600">
              <a:buAutoNum type="arabicPeriod"/>
            </a:pPr>
            <a:r>
              <a:rPr lang="zh-CN" altLang="en-US" dirty="0"/>
              <a:t>使用手機即可達到警示作用，且可利用手機本身的三軸加速度感測器，可直接即時感測行車狀態無需另外加裝硬體（路側計畫需要另外加裝）</a:t>
            </a:r>
            <a:endParaRPr lang="en-US" altLang="zh-CN" dirty="0"/>
          </a:p>
          <a:p>
            <a:pPr marL="228600" indent="-228600">
              <a:buAutoNum type="arabicPeriod"/>
            </a:pPr>
            <a:r>
              <a:rPr lang="zh-CN" altLang="en-US" dirty="0"/>
              <a:t>利用語音以及震動提示，可有效即時提供用戶道路危險警示</a:t>
            </a:r>
            <a:endParaRPr lang="en-US" altLang="zh-CN" dirty="0"/>
          </a:p>
          <a:p>
            <a:pPr marL="228600" indent="-228600">
              <a:buAutoNum type="arabicPeriod"/>
            </a:pPr>
            <a:r>
              <a:rPr lang="zh-CN" altLang="en-US" dirty="0"/>
              <a:t>搭配智慧機車安全改善計畫，經本系統統計分析後之危險路段數據，提高路側警報系統安裝效率，且有效減低成本。而用戶可選擇登入本服務，同意紀錄其行車狀態，同時於行車時紀錄其駕駛或用路習慣，搭配危險路段數據整合分析，達到更有效的警示提醒。</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TW" altLang="en-US" sz="1200" dirty="0">
                <a:latin typeface="微軟正黑體" panose="020B0604030504040204" pitchFamily="34" charset="-120"/>
                <a:ea typeface="微軟正黑體" panose="020B0604030504040204" pitchFamily="34" charset="-120"/>
              </a:rPr>
              <a:t>超速、違停、急煞等</a:t>
            </a:r>
            <a:endParaRPr lang="en-US" altLang="zh-TW" dirty="0"/>
          </a:p>
          <a:p>
            <a:endParaRPr lang="en-US" altLang="zh-TW" dirty="0"/>
          </a:p>
          <a:p>
            <a:r>
              <a:rPr lang="zh-TW" altLang="en-US" dirty="0"/>
              <a:t>服務對象：結合智慧路側系統 可以提供數據分析整理，提供最適合裝設路側裝置的路段，減少佈局範圍及開銷</a:t>
            </a:r>
            <a:endParaRPr lang="en-US" altLang="zh-TW" dirty="0"/>
          </a:p>
          <a:p>
            <a:r>
              <a:rPr lang="zh-TW" altLang="en-US" dirty="0"/>
              <a:t>根據用路人（登入可記錄）行車狀態 以及該路段意外發生統計 預測接下來的意外發生機率</a:t>
            </a:r>
            <a:endParaRPr lang="en-US" altLang="zh-TW" dirty="0"/>
          </a:p>
          <a:p>
            <a:r>
              <a:rPr lang="zh-TW" altLang="en-US" dirty="0"/>
              <a:t>利用人人都有的智慧型手機，可以偵測行車狀態，不需要在機車另外再加裝發報器，減少成本也能有效提高使用率</a:t>
            </a:r>
            <a:r>
              <a:rPr lang="en-US" altLang="zh-TW" dirty="0"/>
              <a:t> </a:t>
            </a:r>
            <a:r>
              <a:rPr lang="zh-CN" altLang="en-US" dirty="0"/>
              <a:t>警示也用手機</a:t>
            </a:r>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7</a:t>
            </a:fld>
            <a:endParaRPr lang="zh-TW" altLang="en-US"/>
          </a:p>
        </p:txBody>
      </p:sp>
    </p:spTree>
    <p:extLst>
      <p:ext uri="{BB962C8B-B14F-4D97-AF65-F5344CB8AC3E}">
        <p14:creationId xmlns:p14="http://schemas.microsoft.com/office/powerpoint/2010/main" val="1487725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 </a:t>
            </a:r>
            <a:r>
              <a:rPr lang="zh-CN" altLang="en-US" dirty="0"/>
              <a:t>於使用者正常及依照使用說明使用本服務時，服務需依照所訂定之服務內容有效提供服務</a:t>
            </a:r>
            <a:endParaRPr lang="en-US" altLang="zh-CN" dirty="0"/>
          </a:p>
          <a:p>
            <a:r>
              <a:rPr lang="en-US" altLang="zh-TW" dirty="0"/>
              <a:t>2,</a:t>
            </a:r>
            <a:r>
              <a:rPr lang="zh-TW" altLang="en-US" dirty="0"/>
              <a:t> 本服務應於正常情況下提供效能</a:t>
            </a:r>
            <a:r>
              <a:rPr lang="en-US" altLang="zh-TW" dirty="0"/>
              <a:t>&gt;=99%</a:t>
            </a:r>
            <a:r>
              <a:rPr lang="zh-CN" altLang="en-US" dirty="0"/>
              <a:t>使用效能的服務</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a:t>3. </a:t>
            </a:r>
            <a:r>
              <a:rPr lang="zh-CN" altLang="en-US" dirty="0"/>
              <a:t>在正常使用本服務的情況下若發生服務異常。如：響應時間過長、停機時間過長、使用效能過低等，得以向本服務索賠</a:t>
            </a:r>
            <a:r>
              <a:rPr lang="zh-TW" altLang="en-US" dirty="0"/>
              <a:t>（</a:t>
            </a:r>
            <a:r>
              <a:rPr lang="zh-TW" altLang="en-US" b="1" dirty="0">
                <a:solidFill>
                  <a:srgbClr val="FF0000"/>
                </a:solidFill>
              </a:rPr>
              <a:t>缺少</a:t>
            </a:r>
            <a:r>
              <a:rPr lang="zh-TW" altLang="en-US" sz="1200" b="1" dirty="0">
                <a:solidFill>
                  <a:srgbClr val="FF0000"/>
                </a:solidFill>
                <a:latin typeface="微軟正黑體" panose="020B0604030504040204" pitchFamily="34" charset="-120"/>
                <a:ea typeface="微軟正黑體" panose="020B0604030504040204" pitchFamily="34" charset="-120"/>
              </a:rPr>
              <a:t>監督服務的審核機制</a:t>
            </a:r>
            <a:r>
              <a:rPr lang="zh-TW" altLang="en-US" sz="1200" b="1" dirty="0">
                <a:latin typeface="微軟正黑體" panose="020B0604030504040204" pitchFamily="34" charset="-120"/>
                <a:ea typeface="微軟正黑體" panose="020B0604030504040204" pitchFamily="34" charset="-120"/>
              </a:rPr>
              <a:t>）</a:t>
            </a:r>
            <a:endParaRPr lang="en-US" altLang="zh-TW" sz="1200" b="1" dirty="0">
              <a:latin typeface="微軟正黑體" panose="020B0604030504040204" pitchFamily="34" charset="-120"/>
              <a:ea typeface="微軟正黑體" panose="020B0604030504040204" pitchFamily="34" charset="-120"/>
            </a:endParaRPr>
          </a:p>
          <a:p>
            <a:r>
              <a:rPr lang="zh-TW" altLang="en-US" dirty="0"/>
              <a:t>）</a:t>
            </a:r>
            <a:endParaRPr lang="en-US" altLang="zh-CN" dirty="0"/>
          </a:p>
          <a:p>
            <a:r>
              <a:rPr lang="en-US" altLang="zh-TW" dirty="0"/>
              <a:t>4. </a:t>
            </a:r>
            <a:r>
              <a:rPr lang="zh-CN" altLang="en-US" dirty="0"/>
              <a:t>於不可抗力下，如：天災、戰爭等造成之服務異常，則使用者不得向本服務索賠</a:t>
            </a:r>
            <a:endParaRPr lang="en-US" altLang="zh-TW"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8</a:t>
            </a:fld>
            <a:endParaRPr lang="zh-TW" altLang="en-US"/>
          </a:p>
        </p:txBody>
      </p:sp>
    </p:spTree>
    <p:extLst>
      <p:ext uri="{BB962C8B-B14F-4D97-AF65-F5344CB8AC3E}">
        <p14:creationId xmlns:p14="http://schemas.microsoft.com/office/powerpoint/2010/main" val="2367873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TW" dirty="0"/>
              <a:t>1.</a:t>
            </a:r>
            <a:r>
              <a:rPr lang="zh-CN" altLang="en-US" sz="2100" dirty="0">
                <a:latin typeface="微軟正黑體" panose="020B0604030504040204" pitchFamily="34" charset="-120"/>
                <a:ea typeface="微軟正黑體" panose="020B0604030504040204" pitchFamily="34" charset="-120"/>
              </a:rPr>
              <a:t>可用時間</a:t>
            </a:r>
            <a:r>
              <a:rPr lang="en-US" altLang="zh-CN" sz="2100" dirty="0">
                <a:latin typeface="微軟正黑體" panose="020B0604030504040204" pitchFamily="34" charset="-120"/>
                <a:ea typeface="微軟正黑體" panose="020B0604030504040204" pitchFamily="34" charset="-120"/>
              </a:rPr>
              <a:t>(</a:t>
            </a:r>
            <a:r>
              <a:rPr lang="zh-CN" altLang="en-US" sz="2100" dirty="0">
                <a:latin typeface="微軟正黑體" panose="020B0604030504040204" pitchFamily="34" charset="-120"/>
                <a:ea typeface="微軟正黑體" panose="020B0604030504040204" pitchFamily="34" charset="-120"/>
              </a:rPr>
              <a:t>分鐘</a:t>
            </a:r>
            <a:r>
              <a:rPr lang="zh-TW" altLang="en-US" sz="2100" dirty="0">
                <a:latin typeface="微軟正黑體" panose="020B0604030504040204" pitchFamily="34" charset="-120"/>
                <a:ea typeface="微軟正黑體" panose="020B0604030504040204" pitchFamily="34" charset="-120"/>
              </a:rPr>
              <a:t>）為</a:t>
            </a:r>
            <a:r>
              <a:rPr lang="zh-CN" altLang="en-US" sz="2100" dirty="0">
                <a:latin typeface="微軟正黑體" panose="020B0604030504040204" pitchFamily="34" charset="-120"/>
                <a:ea typeface="微軟正黑體" panose="020B0604030504040204" pitchFamily="34" charset="-120"/>
              </a:rPr>
              <a:t>消費者</a:t>
            </a:r>
            <a:r>
              <a:rPr lang="zh-TW" altLang="en-US" sz="2100" dirty="0">
                <a:latin typeface="微軟正黑體" panose="020B0604030504040204" pitchFamily="34" charset="-120"/>
                <a:ea typeface="微軟正黑體" panose="020B0604030504040204" pitchFamily="34" charset="-120"/>
              </a:rPr>
              <a:t>啟</a:t>
            </a:r>
            <a:r>
              <a:rPr lang="zh-CN" altLang="en-US" sz="2100" dirty="0">
                <a:latin typeface="微軟正黑體" panose="020B0604030504040204" pitchFamily="34" charset="-120"/>
                <a:ea typeface="微軟正黑體" panose="020B0604030504040204" pitchFamily="34" charset="-120"/>
              </a:rPr>
              <a:t>用服務</a:t>
            </a:r>
            <a:r>
              <a:rPr lang="zh-TW" altLang="en-US" sz="2100" dirty="0">
                <a:latin typeface="微軟正黑體" panose="020B0604030504040204" pitchFamily="34" charset="-120"/>
                <a:ea typeface="微軟正黑體" panose="020B0604030504040204" pitchFamily="34" charset="-120"/>
              </a:rPr>
              <a:t>之分鐘數</a:t>
            </a:r>
            <a:endParaRPr lang="en-US" altLang="zh-TW" sz="2100" dirty="0">
              <a:latin typeface="微軟正黑體" panose="020B0604030504040204" pitchFamily="34" charset="-120"/>
              <a:ea typeface="微軟正黑體" panose="020B0604030504040204" pitchFamily="34" charset="-12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2100" dirty="0">
                <a:latin typeface="微軟正黑體" panose="020B0604030504040204" pitchFamily="34" charset="-120"/>
                <a:ea typeface="微軟正黑體" panose="020B0604030504040204" pitchFamily="34" charset="-120"/>
              </a:rPr>
              <a:t>2.</a:t>
            </a:r>
            <a:r>
              <a:rPr lang="zh-TW" altLang="en-US" sz="2100" dirty="0">
                <a:latin typeface="微軟正黑體" panose="020B0604030504040204" pitchFamily="34" charset="-120"/>
                <a:ea typeface="微軟正黑體" panose="020B0604030504040204" pitchFamily="34" charset="-120"/>
              </a:rPr>
              <a:t>表格內容調整為和前一頁</a:t>
            </a:r>
            <a:r>
              <a:rPr lang="en-US" altLang="zh-TW" sz="2100" dirty="0">
                <a:latin typeface="微軟正黑體" panose="020B0604030504040204" pitchFamily="34" charset="-120"/>
                <a:ea typeface="微軟正黑體" panose="020B0604030504040204" pitchFamily="34" charset="-120"/>
              </a:rPr>
              <a:t>(</a:t>
            </a:r>
            <a:r>
              <a:rPr lang="zh-CN" altLang="en-US" sz="2000" dirty="0">
                <a:latin typeface="微軟正黑體" panose="020B0604030504040204" pitchFamily="34" charset="-120"/>
                <a:ea typeface="微軟正黑體" panose="020B0604030504040204" pitchFamily="34" charset="-120"/>
              </a:rPr>
              <a:t>本服務應提供</a:t>
            </a:r>
            <a:r>
              <a:rPr lang="en-US" altLang="zh-TW" sz="2000" dirty="0"/>
              <a:t>&gt;=99%</a:t>
            </a:r>
            <a:r>
              <a:rPr lang="zh-CN" altLang="en-US" sz="2000" dirty="0"/>
              <a:t>使用效能的服務</a:t>
            </a:r>
            <a:r>
              <a:rPr lang="en-US" altLang="zh-CN" sz="2000" dirty="0"/>
              <a:t>)</a:t>
            </a:r>
            <a:r>
              <a:rPr lang="zh-TW" altLang="en-US" sz="2000" dirty="0"/>
              <a:t>相符</a:t>
            </a:r>
            <a:endParaRPr lang="en-US" altLang="zh-CN" sz="2000"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zh-CN" sz="2100" dirty="0">
              <a:latin typeface="微軟正黑體" panose="020B0604030504040204" pitchFamily="34" charset="-12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9</a:t>
            </a:fld>
            <a:endParaRPr lang="zh-TW" altLang="en-US"/>
          </a:p>
        </p:txBody>
      </p:sp>
    </p:spTree>
    <p:extLst>
      <p:ext uri="{BB962C8B-B14F-4D97-AF65-F5344CB8AC3E}">
        <p14:creationId xmlns:p14="http://schemas.microsoft.com/office/powerpoint/2010/main" val="3935015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10</a:t>
            </a:fld>
            <a:endParaRPr lang="zh-TW" altLang="en-US"/>
          </a:p>
        </p:txBody>
      </p:sp>
    </p:spTree>
    <p:extLst>
      <p:ext uri="{BB962C8B-B14F-4D97-AF65-F5344CB8AC3E}">
        <p14:creationId xmlns:p14="http://schemas.microsoft.com/office/powerpoint/2010/main" val="1079037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74A844DE-4E5E-7F42-A0EC-75C6647FF108}" type="datetime1">
              <a:rPr lang="zh-TW" altLang="en-US" smtClean="0"/>
              <a:t>2019/5/1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1021835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4FE937F-29F2-D743-8F64-EBD4190DC0E3}" type="datetime1">
              <a:rPr lang="zh-TW" altLang="en-US" smtClean="0"/>
              <a:t>2019/5/1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178861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CCCAD84-F81F-9C46-98AA-CC4EF17EC3F4}" type="datetime1">
              <a:rPr lang="zh-TW" altLang="en-US" smtClean="0"/>
              <a:t>2019/5/1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2338364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639397F6-EF82-2342-A407-B40470020739}" type="datetime1">
              <a:rPr lang="zh-TW" altLang="en-US" smtClean="0"/>
              <a:t>2019/5/1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74596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8DDFF522-7624-4644-B8E0-C8C603B91584}" type="datetime1">
              <a:rPr lang="zh-TW" altLang="en-US" smtClean="0"/>
              <a:t>2019/5/1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1670317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AB9076F-3E97-D047-B222-3A170F3BC36C}" type="datetime1">
              <a:rPr lang="zh-TW" altLang="en-US" smtClean="0"/>
              <a:t>2019/5/1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905174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CFCD2C9-A540-9343-9F55-2F0BADD58DE9}" type="datetime1">
              <a:rPr lang="zh-TW" altLang="en-US" smtClean="0"/>
              <a:t>2019/5/1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4071682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767A5D20-E99E-7C4A-84EB-ABF22E0C7425}" type="datetime1">
              <a:rPr lang="zh-TW" altLang="en-US" smtClean="0"/>
              <a:t>2019/5/1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865073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46ABE18-C552-DE41-AFAC-F69FB3EFCC30}" type="datetime1">
              <a:rPr lang="zh-TW" altLang="en-US" smtClean="0"/>
              <a:t>2019/5/1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857656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DB367F44-4600-374C-8D10-811332E7BA09}" type="datetime1">
              <a:rPr lang="zh-TW" altLang="en-US" smtClean="0"/>
              <a:t>2019/5/1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45133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F5B98449-4EBA-A546-9C3C-8AEF361F6A18}" type="datetime1">
              <a:rPr lang="zh-TW" altLang="en-US" smtClean="0"/>
              <a:t>2019/5/1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147751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C9565-6EB3-7E48-AD21-B3549A1A2B7E}" type="datetime1">
              <a:rPr lang="zh-TW" altLang="en-US" smtClean="0"/>
              <a:t>2019/5/1</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2972874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8.tiff"/><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7.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6.tiff"/><Relationship Id="rId5" Type="http://schemas.openxmlformats.org/officeDocument/2006/relationships/image" Target="../media/image12.jpeg"/><Relationship Id="rId10" Type="http://schemas.openxmlformats.org/officeDocument/2006/relationships/image" Target="../media/image15.tiff"/><Relationship Id="rId4" Type="http://schemas.openxmlformats.org/officeDocument/2006/relationships/image" Target="../media/image11.png"/><Relationship Id="rId9" Type="http://schemas.openxmlformats.org/officeDocument/2006/relationships/image" Target="../media/image6.png"/><Relationship Id="rId1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hyperlink" Target="http://ntust.i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hyperlink" Target="https://azure.microsoft.com/zh-tw/support/legal/sla/cloud-services/v1_5/" TargetMode="External"/><Relationship Id="rId3" Type="http://schemas.openxmlformats.org/officeDocument/2006/relationships/hyperlink" Target="https://www.cw.com.tw/article/article.action?id=5081040" TargetMode="External"/><Relationship Id="rId7" Type="http://schemas.openxmlformats.org/officeDocument/2006/relationships/hyperlink" Target="https://hearty.me/sla" TargetMode="External"/><Relationship Id="rId2" Type="http://schemas.openxmlformats.org/officeDocument/2006/relationships/hyperlink" Target="https://csr.cw.com.tw/article/40617" TargetMode="External"/><Relationship Id="rId1" Type="http://schemas.openxmlformats.org/officeDocument/2006/relationships/slideLayout" Target="../slideLayouts/slideLayout1.xml"/><Relationship Id="rId6" Type="http://schemas.openxmlformats.org/officeDocument/2006/relationships/hyperlink" Target="https://data.gov.tw/dataset/79991" TargetMode="External"/><Relationship Id="rId5" Type="http://schemas.openxmlformats.org/officeDocument/2006/relationships/hyperlink" Target="https://www.ndhu.edu.tw/files/16-1000-110631.php?Lang=zh-tw" TargetMode="External"/><Relationship Id="rId4" Type="http://schemas.openxmlformats.org/officeDocument/2006/relationships/hyperlink" Target="https://www.cw.com.tw/article/article.action?id=5094095" TargetMode="External"/><Relationship Id="rId9" Type="http://schemas.openxmlformats.org/officeDocument/2006/relationships/hyperlink" Target="https://gsuite.google.com/intl/zh-TW/terms/sla.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425015"/>
            <a:ext cx="7772400" cy="1470025"/>
          </a:xfrm>
        </p:spPr>
        <p:txBody>
          <a:bodyPr>
            <a:normAutofit/>
          </a:bodyPr>
          <a:lstStyle/>
          <a:p>
            <a:r>
              <a:rPr lang="zh-TW" altLang="zh-TW" sz="5400" b="1" dirty="0">
                <a:latin typeface="微軟正黑體" panose="020B0604030504040204" pitchFamily="34" charset="-120"/>
                <a:ea typeface="微軟正黑體" panose="020B0604030504040204" pitchFamily="34" charset="-120"/>
                <a:cs typeface="Kaiti TC" charset="-120"/>
              </a:rPr>
              <a:t>用路安全輔助警示</a:t>
            </a:r>
            <a:endParaRPr lang="zh-TW" altLang="en-US" sz="5400" b="1"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a:xfrm>
            <a:off x="1371600" y="4595163"/>
            <a:ext cx="6400800" cy="1354117"/>
          </a:xfrm>
        </p:spPr>
        <p:txBody>
          <a:bodyPr>
            <a:normAutofit/>
          </a:bodyPr>
          <a:lstStyle/>
          <a:p>
            <a:pPr algn="l"/>
            <a:r>
              <a:rPr lang="zh-TW" altLang="en-US" sz="2400" dirty="0">
                <a:solidFill>
                  <a:schemeClr val="tx1"/>
                </a:solidFill>
                <a:latin typeface="微軟正黑體" panose="020B0604030504040204" pitchFamily="34" charset="-120"/>
                <a:ea typeface="微軟正黑體" panose="020B0604030504040204" pitchFamily="34" charset="-120"/>
              </a:rPr>
              <a:t>報  告  人</a:t>
            </a:r>
            <a:r>
              <a:rPr lang="en-US" altLang="zh-TW" sz="2400" dirty="0">
                <a:solidFill>
                  <a:schemeClr val="tx1"/>
                </a:solidFill>
                <a:latin typeface="微軟正黑體" panose="020B0604030504040204" pitchFamily="34" charset="-120"/>
                <a:ea typeface="微軟正黑體" panose="020B0604030504040204" pitchFamily="34" charset="-120"/>
              </a:rPr>
              <a:t>: </a:t>
            </a:r>
            <a:r>
              <a:rPr lang="zh-TW" altLang="en-US" sz="2400" dirty="0">
                <a:solidFill>
                  <a:schemeClr val="tx1"/>
                </a:solidFill>
                <a:latin typeface="微軟正黑體" panose="020B0604030504040204" pitchFamily="34" charset="-120"/>
                <a:ea typeface="微軟正黑體" panose="020B0604030504040204" pitchFamily="34" charset="-120"/>
              </a:rPr>
              <a:t>張勝富 羅濟威 黃詩婷 簡勝輝</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l"/>
            <a:r>
              <a:rPr lang="zh-TW" altLang="en-US" sz="2400" dirty="0">
                <a:solidFill>
                  <a:schemeClr val="tx1"/>
                </a:solidFill>
                <a:latin typeface="微軟正黑體" panose="020B0604030504040204" pitchFamily="34" charset="-120"/>
                <a:ea typeface="微軟正黑體" panose="020B0604030504040204" pitchFamily="34" charset="-120"/>
              </a:rPr>
              <a:t>日        期</a:t>
            </a:r>
            <a:r>
              <a:rPr lang="en-US" altLang="zh-TW"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2019/05/01</a:t>
            </a:r>
          </a:p>
          <a:p>
            <a:pPr algn="l"/>
            <a:r>
              <a:rPr lang="zh-TW" altLang="en-US" sz="2400" dirty="0">
                <a:solidFill>
                  <a:schemeClr val="tx1"/>
                </a:solidFill>
                <a:latin typeface="微軟正黑體" panose="020B0604030504040204" pitchFamily="34" charset="-120"/>
                <a:ea typeface="微軟正黑體" panose="020B0604030504040204" pitchFamily="34" charset="-120"/>
              </a:rPr>
              <a:t>指導教授</a:t>
            </a:r>
            <a:r>
              <a:rPr lang="en-US" altLang="zh-TW"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 李漢銘</a:t>
            </a:r>
          </a:p>
        </p:txBody>
      </p:sp>
      <p:pic>
        <p:nvPicPr>
          <p:cNvPr id="1026" name="Picture 2" descr="C:\Users\jerry\OneDrive\桌面\Ca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852" y="2483778"/>
            <a:ext cx="1502296" cy="1502296"/>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4A2D73EA-3C31-B140-9EF1-69A8314A62D8}"/>
              </a:ext>
            </a:extLst>
          </p:cNvPr>
          <p:cNvSpPr>
            <a:spLocks noGrp="1"/>
          </p:cNvSpPr>
          <p:nvPr>
            <p:ph type="sldNum" sz="quarter" idx="12"/>
          </p:nvPr>
        </p:nvSpPr>
        <p:spPr/>
        <p:txBody>
          <a:bodyPr/>
          <a:lstStyle/>
          <a:p>
            <a:fld id="{D4D8F46E-C503-47DA-B390-84F760ECC2E1}" type="slidenum">
              <a:rPr lang="zh-TW" altLang="en-US" smtClean="0"/>
              <a:t>1</a:t>
            </a:fld>
            <a:endParaRPr lang="zh-TW" altLang="en-US"/>
          </a:p>
        </p:txBody>
      </p:sp>
    </p:spTree>
    <p:extLst>
      <p:ext uri="{BB962C8B-B14F-4D97-AF65-F5344CB8AC3E}">
        <p14:creationId xmlns:p14="http://schemas.microsoft.com/office/powerpoint/2010/main" val="3074390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系統架構</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B34D6727-C640-C048-87CC-FF24CF0EFD4E}"/>
              </a:ext>
            </a:extLst>
          </p:cNvPr>
          <p:cNvSpPr>
            <a:spLocks noGrp="1"/>
          </p:cNvSpPr>
          <p:nvPr>
            <p:ph type="sldNum" sz="quarter" idx="12"/>
          </p:nvPr>
        </p:nvSpPr>
        <p:spPr/>
        <p:txBody>
          <a:bodyPr/>
          <a:lstStyle/>
          <a:p>
            <a:fld id="{D4D8F46E-C503-47DA-B390-84F760ECC2E1}" type="slidenum">
              <a:rPr lang="zh-TW" altLang="en-US" smtClean="0"/>
              <a:t>10</a:t>
            </a:fld>
            <a:endParaRPr lang="zh-TW" altLang="en-US"/>
          </a:p>
        </p:txBody>
      </p:sp>
      <p:pic>
        <p:nvPicPr>
          <p:cNvPr id="5" name="圖片 4" descr="111">
            <a:extLst>
              <a:ext uri="{FF2B5EF4-FFF2-40B4-BE49-F238E27FC236}">
                <a16:creationId xmlns:a16="http://schemas.microsoft.com/office/drawing/2014/main" id="{14FA6D61-08A9-A246-96C2-0D5140BA8EF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4286"/>
          <a:stretch/>
        </p:blipFill>
        <p:spPr bwMode="auto">
          <a:xfrm>
            <a:off x="297036" y="1484784"/>
            <a:ext cx="8387217" cy="4440505"/>
          </a:xfrm>
          <a:prstGeom prst="rect">
            <a:avLst/>
          </a:prstGeom>
          <a:noFill/>
          <a:ln>
            <a:noFill/>
          </a:ln>
        </p:spPr>
      </p:pic>
      <p:sp>
        <p:nvSpPr>
          <p:cNvPr id="6" name="矩形 5">
            <a:extLst>
              <a:ext uri="{FF2B5EF4-FFF2-40B4-BE49-F238E27FC236}">
                <a16:creationId xmlns:a16="http://schemas.microsoft.com/office/drawing/2014/main" id="{F72FCF91-1207-194C-A73E-D0C2E9FD0B9C}"/>
              </a:ext>
            </a:extLst>
          </p:cNvPr>
          <p:cNvSpPr/>
          <p:nvPr/>
        </p:nvSpPr>
        <p:spPr>
          <a:xfrm>
            <a:off x="2699792" y="5717091"/>
            <a:ext cx="2745041" cy="416396"/>
          </a:xfrm>
          <a:prstGeom prst="rect">
            <a:avLst/>
          </a:prstGeom>
        </p:spPr>
        <p:txBody>
          <a:bodyPr wrap="square">
            <a:spAutoFit/>
          </a:bodyPr>
          <a:lstStyle/>
          <a:p>
            <a:pPr lvl="1" algn="ctr">
              <a:lnSpc>
                <a:spcPct val="150000"/>
              </a:lnSpc>
              <a:spcAft>
                <a:spcPts val="600"/>
              </a:spcAft>
            </a:pPr>
            <a:r>
              <a:rPr lang="zh-CN" altLang="en-US" sz="1600" dirty="0">
                <a:latin typeface="微軟正黑體" panose="020B0604030504040204" pitchFamily="34" charset="-120"/>
                <a:ea typeface="微軟正黑體" panose="020B0604030504040204" pitchFamily="34" charset="-120"/>
              </a:rPr>
              <a:t>圖</a:t>
            </a:r>
            <a:r>
              <a:rPr lang="en-US" altLang="zh-CN" sz="1600" dirty="0">
                <a:latin typeface="微軟正黑體" panose="020B0604030504040204" pitchFamily="34" charset="-120"/>
                <a:ea typeface="微軟正黑體" panose="020B0604030504040204" pitchFamily="34" charset="-120"/>
              </a:rPr>
              <a:t>2. </a:t>
            </a:r>
            <a:r>
              <a:rPr lang="zh-CN" altLang="en-US" sz="1600" dirty="0">
                <a:latin typeface="微軟正黑體" panose="020B0604030504040204" pitchFamily="34" charset="-120"/>
                <a:ea typeface="微軟正黑體" panose="020B0604030504040204" pitchFamily="34" charset="-120"/>
              </a:rPr>
              <a:t>服務系統架構圖</a:t>
            </a:r>
            <a:endParaRPr lang="en-US" altLang="zh-CN"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50592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5" y="188640"/>
            <a:ext cx="2246101"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系統架構</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pic>
        <p:nvPicPr>
          <p:cNvPr id="7170" name="Picture 2" descr="ãcorona sdk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5235" y="3041655"/>
            <a:ext cx="1659176" cy="139844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ãgoogle mapãçåçæå°çµæ"/>
          <p:cNvPicPr>
            <a:picLocks noChangeAspect="1" noChangeArrowheads="1"/>
          </p:cNvPicPr>
          <p:nvPr/>
        </p:nvPicPr>
        <p:blipFill rotWithShape="1">
          <a:blip r:embed="rId4">
            <a:extLst>
              <a:ext uri="{28A0092B-C50C-407E-A947-70E740481C1C}">
                <a14:useLocalDpi xmlns:a14="http://schemas.microsoft.com/office/drawing/2010/main" val="0"/>
              </a:ext>
            </a:extLst>
          </a:blip>
          <a:srcRect l="17124" t="13731" r="11927" b="20206"/>
          <a:stretch/>
        </p:blipFill>
        <p:spPr bwMode="auto">
          <a:xfrm>
            <a:off x="642422" y="1126019"/>
            <a:ext cx="1580606" cy="147176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ãopen dataãçåçæå°çµæ"/>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675" y="2928690"/>
            <a:ext cx="2049123" cy="135242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ãaddã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8052" y="3560342"/>
            <a:ext cx="527105" cy="53243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ã=ãçåçæå°çµæ"/>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3094903"/>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ãaddã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5979" y="3474664"/>
            <a:ext cx="527105" cy="5324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jerry\OneDrive\桌面\Car-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5895" y="2896250"/>
            <a:ext cx="1502296" cy="1502296"/>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3C4691E4-BBAB-B24D-9B8D-D8811FAFD2B5}"/>
              </a:ext>
            </a:extLst>
          </p:cNvPr>
          <p:cNvSpPr>
            <a:spLocks noGrp="1"/>
          </p:cNvSpPr>
          <p:nvPr>
            <p:ph type="sldNum" sz="quarter" idx="12"/>
          </p:nvPr>
        </p:nvSpPr>
        <p:spPr/>
        <p:txBody>
          <a:bodyPr/>
          <a:lstStyle/>
          <a:p>
            <a:fld id="{D4D8F46E-C503-47DA-B390-84F760ECC2E1}" type="slidenum">
              <a:rPr lang="zh-TW" altLang="en-US" smtClean="0"/>
              <a:t>11</a:t>
            </a:fld>
            <a:endParaRPr lang="zh-TW" altLang="en-US"/>
          </a:p>
        </p:txBody>
      </p:sp>
      <p:pic>
        <p:nvPicPr>
          <p:cNvPr id="11" name="Picture 2">
            <a:extLst>
              <a:ext uri="{FF2B5EF4-FFF2-40B4-BE49-F238E27FC236}">
                <a16:creationId xmlns:a16="http://schemas.microsoft.com/office/drawing/2014/main" id="{6EF7591A-9442-354D-A5F0-0BBA85C202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3840" y="5228510"/>
            <a:ext cx="1618218" cy="1337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群組 7">
            <a:extLst>
              <a:ext uri="{FF2B5EF4-FFF2-40B4-BE49-F238E27FC236}">
                <a16:creationId xmlns:a16="http://schemas.microsoft.com/office/drawing/2014/main" id="{F3DC7D7D-1CA7-624C-9424-D4C11E42071F}"/>
              </a:ext>
            </a:extLst>
          </p:cNvPr>
          <p:cNvGrpSpPr>
            <a:grpSpLocks noChangeAspect="1"/>
          </p:cNvGrpSpPr>
          <p:nvPr/>
        </p:nvGrpSpPr>
        <p:grpSpPr>
          <a:xfrm>
            <a:off x="874357" y="4480352"/>
            <a:ext cx="954239" cy="1752046"/>
            <a:chOff x="2006119" y="1341690"/>
            <a:chExt cx="1770742" cy="3251200"/>
          </a:xfrm>
        </p:grpSpPr>
        <p:pic>
          <p:nvPicPr>
            <p:cNvPr id="3" name="圖片 2">
              <a:extLst>
                <a:ext uri="{FF2B5EF4-FFF2-40B4-BE49-F238E27FC236}">
                  <a16:creationId xmlns:a16="http://schemas.microsoft.com/office/drawing/2014/main" id="{3510FA07-103B-B447-93EF-FE9E9F2E4A13}"/>
                </a:ext>
              </a:extLst>
            </p:cNvPr>
            <p:cNvPicPr>
              <a:picLocks noChangeAspect="1"/>
            </p:cNvPicPr>
            <p:nvPr/>
          </p:nvPicPr>
          <p:blipFill rotWithShape="1">
            <a:blip r:embed="rId10">
              <a:clrChange>
                <a:clrFrom>
                  <a:srgbClr val="FFFFFF">
                    <a:alpha val="0"/>
                  </a:srgbClr>
                </a:clrFrom>
                <a:clrTo>
                  <a:srgbClr val="FFFFFF">
                    <a:alpha val="0"/>
                  </a:srgbClr>
                </a:clrTo>
              </a:clrChange>
            </a:blip>
            <a:srcRect l="22768" r="22768"/>
            <a:stretch/>
          </p:blipFill>
          <p:spPr>
            <a:xfrm>
              <a:off x="2006119" y="1341690"/>
              <a:ext cx="1770742" cy="3251200"/>
            </a:xfrm>
            <a:prstGeom prst="rect">
              <a:avLst/>
            </a:prstGeom>
          </p:spPr>
        </p:pic>
        <p:pic>
          <p:nvPicPr>
            <p:cNvPr id="4" name="圖片 3">
              <a:extLst>
                <a:ext uri="{FF2B5EF4-FFF2-40B4-BE49-F238E27FC236}">
                  <a16:creationId xmlns:a16="http://schemas.microsoft.com/office/drawing/2014/main" id="{C6C5D9F9-B9A8-7F41-B566-4179D8E738BB}"/>
                </a:ext>
              </a:extLst>
            </p:cNvPr>
            <p:cNvPicPr>
              <a:picLocks noChangeAspect="1"/>
            </p:cNvPicPr>
            <p:nvPr/>
          </p:nvPicPr>
          <p:blipFill rotWithShape="1">
            <a:blip r:embed="rId11"/>
            <a:srcRect l="22434" r="22785"/>
            <a:stretch/>
          </p:blipFill>
          <p:spPr>
            <a:xfrm>
              <a:off x="2496164" y="2907995"/>
              <a:ext cx="767762" cy="1401511"/>
            </a:xfrm>
            <a:prstGeom prst="rect">
              <a:avLst/>
            </a:prstGeom>
          </p:spPr>
        </p:pic>
        <p:pic>
          <p:nvPicPr>
            <p:cNvPr id="6" name="圖片 5">
              <a:extLst>
                <a:ext uri="{FF2B5EF4-FFF2-40B4-BE49-F238E27FC236}">
                  <a16:creationId xmlns:a16="http://schemas.microsoft.com/office/drawing/2014/main" id="{34EACC03-07AE-984C-9553-17F047FE7ECF}"/>
                </a:ext>
              </a:extLst>
            </p:cNvPr>
            <p:cNvPicPr>
              <a:picLocks noChangeAspect="1"/>
            </p:cNvPicPr>
            <p:nvPr/>
          </p:nvPicPr>
          <p:blipFill>
            <a:blip r:embed="rId12"/>
            <a:stretch>
              <a:fillRect/>
            </a:stretch>
          </p:blipFill>
          <p:spPr>
            <a:xfrm>
              <a:off x="2267744" y="1727402"/>
              <a:ext cx="1240821" cy="1240821"/>
            </a:xfrm>
            <a:prstGeom prst="rect">
              <a:avLst/>
            </a:prstGeom>
          </p:spPr>
        </p:pic>
      </p:grpSp>
      <p:grpSp>
        <p:nvGrpSpPr>
          <p:cNvPr id="12" name="群組 11">
            <a:extLst>
              <a:ext uri="{FF2B5EF4-FFF2-40B4-BE49-F238E27FC236}">
                <a16:creationId xmlns:a16="http://schemas.microsoft.com/office/drawing/2014/main" id="{20303E86-A2BC-FD42-B278-C882D11056D6}"/>
              </a:ext>
            </a:extLst>
          </p:cNvPr>
          <p:cNvGrpSpPr/>
          <p:nvPr/>
        </p:nvGrpSpPr>
        <p:grpSpPr>
          <a:xfrm>
            <a:off x="-3411720" y="410430"/>
            <a:ext cx="2103382" cy="1348234"/>
            <a:chOff x="395536" y="5061976"/>
            <a:chExt cx="2103382" cy="1348234"/>
          </a:xfrm>
        </p:grpSpPr>
        <p:pic>
          <p:nvPicPr>
            <p:cNvPr id="9" name="圖片 8">
              <a:extLst>
                <a:ext uri="{FF2B5EF4-FFF2-40B4-BE49-F238E27FC236}">
                  <a16:creationId xmlns:a16="http://schemas.microsoft.com/office/drawing/2014/main" id="{965EAB65-A55B-BF43-B78D-13AB2EF46247}"/>
                </a:ext>
              </a:extLst>
            </p:cNvPr>
            <p:cNvPicPr>
              <a:picLocks noChangeAspect="1"/>
            </p:cNvPicPr>
            <p:nvPr/>
          </p:nvPicPr>
          <p:blipFill>
            <a:blip r:embed="rId13"/>
            <a:stretch>
              <a:fillRect/>
            </a:stretch>
          </p:blipFill>
          <p:spPr>
            <a:xfrm>
              <a:off x="395536" y="5061976"/>
              <a:ext cx="1321262" cy="1321262"/>
            </a:xfrm>
            <a:prstGeom prst="rect">
              <a:avLst/>
            </a:prstGeom>
          </p:spPr>
        </p:pic>
        <p:sp>
          <p:nvSpPr>
            <p:cNvPr id="10" name="文字方塊 9">
              <a:extLst>
                <a:ext uri="{FF2B5EF4-FFF2-40B4-BE49-F238E27FC236}">
                  <a16:creationId xmlns:a16="http://schemas.microsoft.com/office/drawing/2014/main" id="{1BD0812E-53F7-3B43-85C5-75E6D5221745}"/>
                </a:ext>
              </a:extLst>
            </p:cNvPr>
            <p:cNvSpPr txBox="1"/>
            <p:nvPr/>
          </p:nvSpPr>
          <p:spPr>
            <a:xfrm>
              <a:off x="1286727" y="5086771"/>
              <a:ext cx="1212191" cy="1323439"/>
            </a:xfrm>
            <a:prstGeom prst="rect">
              <a:avLst/>
            </a:prstGeom>
            <a:noFill/>
          </p:spPr>
          <p:txBody>
            <a:bodyPr wrap="none" rtlCol="0">
              <a:spAutoFit/>
            </a:bodyPr>
            <a:lstStyle/>
            <a:p>
              <a:r>
                <a:rPr kumimoji="1" lang="zh-TW" altLang="en-US" sz="8000" b="1" dirty="0">
                  <a:solidFill>
                    <a:srgbClr val="FF0000"/>
                  </a:solidFill>
                </a:rPr>
                <a:t>！</a:t>
              </a:r>
            </a:p>
          </p:txBody>
        </p:sp>
      </p:grpSp>
      <p:pic>
        <p:nvPicPr>
          <p:cNvPr id="20" name="Picture 4" descr="ãæºæ§æ©è»æ¹åè¨ç«ãçåçæå°çµæ">
            <a:extLst>
              <a:ext uri="{FF2B5EF4-FFF2-40B4-BE49-F238E27FC236}">
                <a16:creationId xmlns:a16="http://schemas.microsoft.com/office/drawing/2014/main" id="{4F64F552-F968-5B47-B662-72FE856E1891}"/>
              </a:ext>
            </a:extLst>
          </p:cNvPr>
          <p:cNvPicPr>
            <a:picLocks noChangeAspect="1" noChangeArrowheads="1"/>
          </p:cNvPicPr>
          <p:nvPr/>
        </p:nvPicPr>
        <p:blipFill rotWithShape="1">
          <a:blip r:embed="rId14">
            <a:clrChange>
              <a:clrFrom>
                <a:srgbClr val="FFFCDD"/>
              </a:clrFrom>
              <a:clrTo>
                <a:srgbClr val="FFFCDD">
                  <a:alpha val="0"/>
                </a:srgbClr>
              </a:clrTo>
            </a:clrChange>
            <a:extLst>
              <a:ext uri="{28A0092B-C50C-407E-A947-70E740481C1C}">
                <a14:useLocalDpi xmlns:a14="http://schemas.microsoft.com/office/drawing/2010/main" val="0"/>
              </a:ext>
            </a:extLst>
          </a:blip>
          <a:srcRect l="32494" t="2977" r="39045" b="43457"/>
          <a:stretch/>
        </p:blipFill>
        <p:spPr bwMode="auto">
          <a:xfrm>
            <a:off x="3227786" y="2961163"/>
            <a:ext cx="1436712" cy="141789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0EE59C3A-8967-104C-A902-B377CA224D90}"/>
              </a:ext>
            </a:extLst>
          </p:cNvPr>
          <p:cNvSpPr/>
          <p:nvPr/>
        </p:nvSpPr>
        <p:spPr>
          <a:xfrm>
            <a:off x="5220072" y="-1056905"/>
            <a:ext cx="2031325" cy="369332"/>
          </a:xfrm>
          <a:prstGeom prst="rect">
            <a:avLst/>
          </a:prstGeom>
        </p:spPr>
        <p:txBody>
          <a:bodyPr wrap="none">
            <a:spAutoFit/>
          </a:bodyPr>
          <a:lstStyle/>
          <a:p>
            <a:r>
              <a:rPr lang="zh-TW" altLang="zh-TW" b="1" dirty="0">
                <a:latin typeface="微軟正黑體" panose="020B0604030504040204" pitchFamily="34" charset="-120"/>
                <a:ea typeface="微軟正黑體" panose="020B0604030504040204" pitchFamily="34" charset="-120"/>
                <a:cs typeface="Kaiti TC" charset="-120"/>
              </a:rPr>
              <a:t>用路安全輔助警示</a:t>
            </a:r>
            <a:endParaRPr lang="zh-TW" altLang="en-US" dirty="0"/>
          </a:p>
        </p:txBody>
      </p:sp>
      <p:sp>
        <p:nvSpPr>
          <p:cNvPr id="16" name="矩形 15">
            <a:extLst>
              <a:ext uri="{FF2B5EF4-FFF2-40B4-BE49-F238E27FC236}">
                <a16:creationId xmlns:a16="http://schemas.microsoft.com/office/drawing/2014/main" id="{8AB1D2FD-3CFE-7346-B70A-0521DAB42580}"/>
              </a:ext>
            </a:extLst>
          </p:cNvPr>
          <p:cNvSpPr/>
          <p:nvPr/>
        </p:nvSpPr>
        <p:spPr>
          <a:xfrm>
            <a:off x="344966" y="1041992"/>
            <a:ext cx="2090458" cy="5402420"/>
          </a:xfrm>
          <a:prstGeom prst="rect">
            <a:avLst/>
          </a:prstGeom>
          <a:noFill/>
          <a:ln w="69850" cap="rnd">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989746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BF7288C-A9D5-7841-8584-98500A37DC14}"/>
              </a:ext>
            </a:extLst>
          </p:cNvPr>
          <p:cNvSpPr>
            <a:spLocks noGrp="1"/>
          </p:cNvSpPr>
          <p:nvPr>
            <p:ph type="sldNum" sz="quarter" idx="12"/>
          </p:nvPr>
        </p:nvSpPr>
        <p:spPr/>
        <p:txBody>
          <a:bodyPr/>
          <a:lstStyle/>
          <a:p>
            <a:fld id="{D4D8F46E-C503-47DA-B390-84F760ECC2E1}" type="slidenum">
              <a:rPr lang="zh-TW" altLang="en-US" smtClean="0"/>
              <a:t>12</a:t>
            </a:fld>
            <a:endParaRPr lang="zh-TW" altLang="en-US"/>
          </a:p>
        </p:txBody>
      </p:sp>
      <p:grpSp>
        <p:nvGrpSpPr>
          <p:cNvPr id="11" name="群組 10">
            <a:extLst>
              <a:ext uri="{FF2B5EF4-FFF2-40B4-BE49-F238E27FC236}">
                <a16:creationId xmlns:a16="http://schemas.microsoft.com/office/drawing/2014/main" id="{FDFBAFEF-F220-A34A-9004-ECA87975BDDB}"/>
              </a:ext>
            </a:extLst>
          </p:cNvPr>
          <p:cNvGrpSpPr/>
          <p:nvPr/>
        </p:nvGrpSpPr>
        <p:grpSpPr>
          <a:xfrm>
            <a:off x="0" y="2022634"/>
            <a:ext cx="9144000" cy="2596708"/>
            <a:chOff x="0" y="2022634"/>
            <a:chExt cx="9144000" cy="2596708"/>
          </a:xfrm>
        </p:grpSpPr>
        <p:grpSp>
          <p:nvGrpSpPr>
            <p:cNvPr id="8" name="群組 7">
              <a:extLst>
                <a:ext uri="{FF2B5EF4-FFF2-40B4-BE49-F238E27FC236}">
                  <a16:creationId xmlns:a16="http://schemas.microsoft.com/office/drawing/2014/main" id="{FBA33E62-C259-0846-9D2C-5912C026BCCC}"/>
                </a:ext>
              </a:extLst>
            </p:cNvPr>
            <p:cNvGrpSpPr/>
            <p:nvPr/>
          </p:nvGrpSpPr>
          <p:grpSpPr>
            <a:xfrm>
              <a:off x="0" y="2132856"/>
              <a:ext cx="9144000" cy="2376264"/>
              <a:chOff x="0" y="2132856"/>
              <a:chExt cx="9144000" cy="2376264"/>
            </a:xfrm>
          </p:grpSpPr>
          <p:sp>
            <p:nvSpPr>
              <p:cNvPr id="3" name="矩形 2">
                <a:extLst>
                  <a:ext uri="{FF2B5EF4-FFF2-40B4-BE49-F238E27FC236}">
                    <a16:creationId xmlns:a16="http://schemas.microsoft.com/office/drawing/2014/main" id="{40FB6BC1-EDC5-074D-BC6A-08377C30F720}"/>
                  </a:ext>
                </a:extLst>
              </p:cNvPr>
              <p:cNvSpPr/>
              <p:nvPr/>
            </p:nvSpPr>
            <p:spPr>
              <a:xfrm>
                <a:off x="0" y="2132856"/>
                <a:ext cx="9144000" cy="2376264"/>
              </a:xfrm>
              <a:prstGeom prst="rect">
                <a:avLst/>
              </a:prstGeom>
              <a:solidFill>
                <a:srgbClr val="37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p:cNvSpPr txBox="1"/>
              <p:nvPr/>
            </p:nvSpPr>
            <p:spPr>
              <a:xfrm>
                <a:off x="1907704" y="2859323"/>
                <a:ext cx="5328592" cy="923330"/>
              </a:xfrm>
              <a:prstGeom prst="rect">
                <a:avLst/>
              </a:prstGeom>
              <a:noFill/>
            </p:spPr>
            <p:txBody>
              <a:bodyPr wrap="square" rtlCol="0">
                <a:spAutoFit/>
              </a:bodyPr>
              <a:lstStyle/>
              <a:p>
                <a:r>
                  <a:rPr lang="zh-TW" altLang="en-US" sz="5400" b="1" dirty="0">
                    <a:solidFill>
                      <a:schemeClr val="bg1"/>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服務</a:t>
                </a:r>
                <a:r>
                  <a:rPr lang="en-US" altLang="zh-TW" sz="5400" b="1" dirty="0">
                    <a:solidFill>
                      <a:schemeClr val="bg1"/>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MVP Demo</a:t>
                </a:r>
                <a:endParaRPr lang="en-US" altLang="zh-TW" sz="5400" b="1" dirty="0">
                  <a:solidFill>
                    <a:schemeClr val="bg1"/>
                  </a:solidFill>
                  <a:latin typeface="微軟正黑體" panose="020B0604030504040204" pitchFamily="34" charset="-120"/>
                  <a:ea typeface="微軟正黑體" panose="020B0604030504040204" pitchFamily="34" charset="-120"/>
                </a:endParaRPr>
              </a:p>
            </p:txBody>
          </p:sp>
        </p:grpSp>
        <p:sp>
          <p:nvSpPr>
            <p:cNvPr id="9" name="矩形 8">
              <a:extLst>
                <a:ext uri="{FF2B5EF4-FFF2-40B4-BE49-F238E27FC236}">
                  <a16:creationId xmlns:a16="http://schemas.microsoft.com/office/drawing/2014/main" id="{09D9A417-979A-7B48-A761-037C976DB5B5}"/>
                </a:ext>
              </a:extLst>
            </p:cNvPr>
            <p:cNvSpPr/>
            <p:nvPr/>
          </p:nvSpPr>
          <p:spPr>
            <a:xfrm>
              <a:off x="0" y="4573623"/>
              <a:ext cx="9144000" cy="45719"/>
            </a:xfrm>
            <a:prstGeom prst="rect">
              <a:avLst/>
            </a:prstGeom>
            <a:solidFill>
              <a:srgbClr val="37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D1D8DB6E-EA20-C844-999B-A9EEAB3A6532}"/>
                </a:ext>
              </a:extLst>
            </p:cNvPr>
            <p:cNvSpPr/>
            <p:nvPr/>
          </p:nvSpPr>
          <p:spPr>
            <a:xfrm>
              <a:off x="0" y="2022634"/>
              <a:ext cx="9144000" cy="45719"/>
            </a:xfrm>
            <a:prstGeom prst="rect">
              <a:avLst/>
            </a:prstGeom>
            <a:solidFill>
              <a:srgbClr val="37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236943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未來規劃</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467544" y="1512079"/>
            <a:ext cx="10081120" cy="369331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納入</a:t>
            </a:r>
            <a:r>
              <a:rPr lang="zh-TW" altLang="zh-TW" sz="2000" b="1" dirty="0">
                <a:latin typeface="微軟正黑體" panose="020B0604030504040204" pitchFamily="34" charset="-120"/>
                <a:ea typeface="微軟正黑體" panose="020B0604030504040204" pitchFamily="34" charset="-120"/>
              </a:rPr>
              <a:t>其他縣市</a:t>
            </a:r>
            <a:r>
              <a:rPr lang="zh-TW" altLang="zh-TW" sz="2000" dirty="0">
                <a:latin typeface="微軟正黑體" panose="020B0604030504040204" pitchFamily="34" charset="-120"/>
                <a:ea typeface="微軟正黑體" panose="020B0604030504040204" pitchFamily="34" charset="-120"/>
              </a:rPr>
              <a:t>交通事故資料，做到更全面性的危險路段分析與警示</a:t>
            </a:r>
            <a:endParaRPr lang="en-US" altLang="zh-TW" sz="2000"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可</a:t>
            </a:r>
            <a:r>
              <a:rPr lang="zh-TW" altLang="zh-TW" sz="2000" dirty="0">
                <a:latin typeface="微軟正黑體" panose="020B0604030504040204" pitchFamily="34" charset="-120"/>
                <a:ea typeface="微軟正黑體" panose="020B0604030504040204" pitchFamily="34" charset="-120"/>
              </a:rPr>
              <a:t>搭配</a:t>
            </a:r>
            <a:r>
              <a:rPr lang="zh-TW" altLang="zh-TW" sz="2000" b="1" dirty="0">
                <a:latin typeface="微軟正黑體" panose="020B0604030504040204" pitchFamily="34" charset="-120"/>
                <a:ea typeface="微軟正黑體" panose="020B0604030504040204" pitchFamily="34" charset="-120"/>
              </a:rPr>
              <a:t>中央氣象局</a:t>
            </a:r>
            <a:r>
              <a:rPr lang="zh-TW" altLang="zh-TW" sz="2000" dirty="0">
                <a:latin typeface="微軟正黑體" panose="020B0604030504040204" pitchFamily="34" charset="-120"/>
                <a:ea typeface="微軟正黑體" panose="020B0604030504040204" pitchFamily="34" charset="-120"/>
              </a:rPr>
              <a:t>開放資料，達成時間、天候</a:t>
            </a:r>
            <a:r>
              <a:rPr lang="zh-TW" altLang="en-US" sz="2000" dirty="0">
                <a:latin typeface="微軟正黑體" panose="020B0604030504040204" pitchFamily="34" charset="-120"/>
                <a:ea typeface="微軟正黑體" panose="020B0604030504040204" pitchFamily="34" charset="-120"/>
              </a:rPr>
              <a:t>、</a:t>
            </a:r>
            <a:r>
              <a:rPr lang="zh-TW" altLang="zh-TW" sz="2000" dirty="0">
                <a:latin typeface="微軟正黑體" panose="020B0604030504040204" pitchFamily="34" charset="-120"/>
                <a:ea typeface="微軟正黑體" panose="020B0604030504040204" pitchFamily="34" charset="-120"/>
              </a:rPr>
              <a:t>速限等兼具備之資料集</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　</a:t>
            </a:r>
            <a:r>
              <a:rPr lang="zh-TW" altLang="zh-TW" sz="2000" dirty="0">
                <a:latin typeface="微軟正黑體" panose="020B0604030504040204" pitchFamily="34" charset="-120"/>
                <a:ea typeface="微軟正黑體" panose="020B0604030504040204" pitchFamily="34" charset="-120"/>
              </a:rPr>
              <a:t>，透過人工智慧，學習出路段危險程度之模式</a:t>
            </a:r>
            <a:endParaRPr lang="en-US" altLang="zh-TW" sz="2000" dirty="0">
              <a:latin typeface="微軟正黑體" panose="020B0604030504040204" pitchFamily="34" charset="-120"/>
              <a:ea typeface="微軟正黑體" panose="020B0604030504040204" pitchFamily="34" charset="-120"/>
            </a:endParaRPr>
          </a:p>
          <a:p>
            <a:pPr>
              <a:lnSpc>
                <a:spcPct val="150000"/>
              </a:lnSpc>
            </a:pPr>
            <a:r>
              <a:rPr lang="zh-TW" altLang="en-US" sz="2000" dirty="0">
                <a:latin typeface="微軟正黑體" panose="020B0604030504040204" pitchFamily="34" charset="-120"/>
                <a:ea typeface="微軟正黑體" panose="020B0604030504040204" pitchFamily="34" charset="-120"/>
              </a:rPr>
              <a:t>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加入桃園市政府警察局 </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 桃園市固定式測速照相資料表 </a:t>
            </a:r>
            <a:r>
              <a:rPr lang="en-US" altLang="zh-TW" sz="2000" dirty="0">
                <a:latin typeface="微軟正黑體" panose="020B0604030504040204" pitchFamily="34" charset="-120"/>
                <a:ea typeface="微軟正黑體" panose="020B0604030504040204" pitchFamily="34" charset="-120"/>
              </a:rPr>
              <a:t>)</a:t>
            </a:r>
          </a:p>
          <a:p>
            <a:pPr marL="342900" indent="-342900">
              <a:lnSpc>
                <a:spcPct val="1500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與交通部</a:t>
            </a:r>
            <a:r>
              <a:rPr lang="zh-TW" altLang="en-US" sz="2000" b="1" dirty="0"/>
              <a:t>「</a:t>
            </a:r>
            <a:r>
              <a:rPr lang="zh-TW" altLang="en-US" sz="2000" b="1" dirty="0">
                <a:latin typeface="微軟正黑體" panose="020B0604030504040204" pitchFamily="34" charset="-120"/>
                <a:ea typeface="微軟正黑體" panose="020B0604030504040204" pitchFamily="34" charset="-120"/>
              </a:rPr>
              <a:t>智慧機車安全改善</a:t>
            </a:r>
            <a:r>
              <a:rPr lang="zh-TW" altLang="en-US" sz="2000" b="1" dirty="0"/>
              <a:t>」</a:t>
            </a:r>
            <a:r>
              <a:rPr lang="zh-TW" altLang="en-US" sz="2000" dirty="0">
                <a:latin typeface="微軟正黑體" panose="020B0604030504040204" pitchFamily="34" charset="-120"/>
                <a:ea typeface="微軟正黑體" panose="020B0604030504040204" pitchFamily="34" charset="-120"/>
              </a:rPr>
              <a:t>計畫結合智慧路側系統 </a:t>
            </a:r>
            <a:endParaRPr lang="en-US" altLang="zh-TW" sz="2000"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TW" altLang="zh-TW" sz="2000" dirty="0">
                <a:latin typeface="微軟正黑體" panose="020B0604030504040204" pitchFamily="34" charset="-120"/>
                <a:ea typeface="微軟正黑體" panose="020B0604030504040204" pitchFamily="34" charset="-120"/>
              </a:rPr>
              <a:t>加值</a:t>
            </a:r>
            <a:r>
              <a:rPr lang="zh-TW" altLang="zh-TW" sz="2000" b="1" dirty="0">
                <a:latin typeface="微軟正黑體" panose="020B0604030504040204" pitchFamily="34" charset="-120"/>
                <a:ea typeface="微軟正黑體" panose="020B0604030504040204" pitchFamily="34" charset="-120"/>
              </a:rPr>
              <a:t>車用導航系統</a:t>
            </a:r>
            <a:r>
              <a:rPr lang="zh-TW" altLang="zh-TW" sz="2000" dirty="0">
                <a:latin typeface="微軟正黑體" panose="020B0604030504040204" pitchFamily="34" charset="-120"/>
                <a:ea typeface="微軟正黑體" panose="020B0604030504040204" pitchFamily="34" charset="-120"/>
              </a:rPr>
              <a:t>，提升車用導航系統之功能</a:t>
            </a:r>
            <a:endParaRPr lang="en-US" altLang="zh-TW" sz="2000"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lang="zh-CN" altLang="en-US" sz="2000" dirty="0">
                <a:latin typeface="微軟正黑體" panose="020B0604030504040204" pitchFamily="34" charset="-120"/>
                <a:ea typeface="微軟正黑體" panose="020B0604030504040204" pitchFamily="34" charset="-120"/>
              </a:rPr>
              <a:t>用戶</a:t>
            </a:r>
            <a:r>
              <a:rPr lang="zh-TW" altLang="en-US" sz="2000" dirty="0">
                <a:latin typeface="微軟正黑體" panose="020B0604030504040204" pitchFamily="34" charset="-120"/>
                <a:ea typeface="微軟正黑體" panose="020B0604030504040204" pitchFamily="34" charset="-120"/>
              </a:rPr>
              <a:t>安全駕駛</a:t>
            </a:r>
            <a:r>
              <a:rPr lang="zh-CN" altLang="en-US" sz="2000" dirty="0">
                <a:latin typeface="微軟正黑體" panose="020B0604030504040204" pitchFamily="34" charset="-120"/>
                <a:ea typeface="微軟正黑體" panose="020B0604030504040204" pitchFamily="34" charset="-120"/>
              </a:rPr>
              <a:t>分析</a:t>
            </a:r>
            <a:r>
              <a:rPr lang="zh-TW" altLang="en-US" sz="2000" dirty="0">
                <a:latin typeface="微軟正黑體" panose="020B0604030504040204" pitchFamily="34" charset="-120"/>
                <a:ea typeface="微軟正黑體" panose="020B0604030504040204" pitchFamily="34" charset="-120"/>
              </a:rPr>
              <a:t>及建模功能適合整合至行車記錄器</a:t>
            </a:r>
            <a:endParaRPr lang="en-US" altLang="zh-TW" sz="2000" dirty="0">
              <a:latin typeface="微軟正黑體" panose="020B0604030504040204" pitchFamily="34" charset="-120"/>
              <a:ea typeface="微軟正黑體" panose="020B0604030504040204" pitchFamily="34" charset="-120"/>
            </a:endParaRPr>
          </a:p>
          <a:p>
            <a:endParaRPr kumimoji="1" lang="zh-TW" altLang="en-US" sz="24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E319DFD0-1671-3240-92A8-6332ABE554C5}"/>
              </a:ext>
            </a:extLst>
          </p:cNvPr>
          <p:cNvSpPr>
            <a:spLocks noGrp="1"/>
          </p:cNvSpPr>
          <p:nvPr>
            <p:ph type="sldNum" sz="quarter" idx="12"/>
          </p:nvPr>
        </p:nvSpPr>
        <p:spPr/>
        <p:txBody>
          <a:bodyPr/>
          <a:lstStyle/>
          <a:p>
            <a:fld id="{D4D8F46E-C503-47DA-B390-84F760ECC2E1}" type="slidenum">
              <a:rPr lang="zh-TW" altLang="en-US" smtClean="0"/>
              <a:t>13</a:t>
            </a:fld>
            <a:endParaRPr lang="zh-TW" altLang="en-US"/>
          </a:p>
        </p:txBody>
      </p:sp>
    </p:spTree>
    <p:extLst>
      <p:ext uri="{BB962C8B-B14F-4D97-AF65-F5344CB8AC3E}">
        <p14:creationId xmlns:p14="http://schemas.microsoft.com/office/powerpoint/2010/main" val="269700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服務介面</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grpSp>
        <p:nvGrpSpPr>
          <p:cNvPr id="18" name="群組 17">
            <a:extLst>
              <a:ext uri="{FF2B5EF4-FFF2-40B4-BE49-F238E27FC236}">
                <a16:creationId xmlns:a16="http://schemas.microsoft.com/office/drawing/2014/main" id="{1744845E-222A-A349-AD81-1C7C4F901078}"/>
              </a:ext>
            </a:extLst>
          </p:cNvPr>
          <p:cNvGrpSpPr/>
          <p:nvPr/>
        </p:nvGrpSpPr>
        <p:grpSpPr>
          <a:xfrm>
            <a:off x="683568" y="1355316"/>
            <a:ext cx="7862745" cy="5192295"/>
            <a:chOff x="539552" y="1305528"/>
            <a:chExt cx="7862745" cy="5192295"/>
          </a:xfrm>
        </p:grpSpPr>
        <p:grpSp>
          <p:nvGrpSpPr>
            <p:cNvPr id="15" name="群組 14">
              <a:extLst>
                <a:ext uri="{FF2B5EF4-FFF2-40B4-BE49-F238E27FC236}">
                  <a16:creationId xmlns:a16="http://schemas.microsoft.com/office/drawing/2014/main" id="{7372736E-45BA-1C4D-A2F1-F8B76F701D37}"/>
                </a:ext>
              </a:extLst>
            </p:cNvPr>
            <p:cNvGrpSpPr>
              <a:grpSpLocks noChangeAspect="1"/>
            </p:cNvGrpSpPr>
            <p:nvPr/>
          </p:nvGrpSpPr>
          <p:grpSpPr>
            <a:xfrm>
              <a:off x="539552" y="1412776"/>
              <a:ext cx="2292626" cy="4498950"/>
              <a:chOff x="728898" y="1480826"/>
              <a:chExt cx="1906772" cy="3741766"/>
            </a:xfrm>
          </p:grpSpPr>
          <p:sp>
            <p:nvSpPr>
              <p:cNvPr id="12" name="矩形 11">
                <a:extLst>
                  <a:ext uri="{FF2B5EF4-FFF2-40B4-BE49-F238E27FC236}">
                    <a16:creationId xmlns:a16="http://schemas.microsoft.com/office/drawing/2014/main" id="{99B5F885-823B-B64D-803A-224ED67B91FB}"/>
                  </a:ext>
                </a:extLst>
              </p:cNvPr>
              <p:cNvSpPr/>
              <p:nvPr/>
            </p:nvSpPr>
            <p:spPr>
              <a:xfrm>
                <a:off x="1152818" y="1493349"/>
                <a:ext cx="1398996" cy="229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圓角矩形 8">
                <a:extLst>
                  <a:ext uri="{FF2B5EF4-FFF2-40B4-BE49-F238E27FC236}">
                    <a16:creationId xmlns:a16="http://schemas.microsoft.com/office/drawing/2014/main" id="{BEEC7EC0-EE44-DD4B-A161-638446EEE3F7}"/>
                  </a:ext>
                </a:extLst>
              </p:cNvPr>
              <p:cNvSpPr/>
              <p:nvPr/>
            </p:nvSpPr>
            <p:spPr>
              <a:xfrm>
                <a:off x="743774" y="1828800"/>
                <a:ext cx="1868936" cy="3360821"/>
              </a:xfrm>
              <a:prstGeom prst="roundRect">
                <a:avLst>
                  <a:gd name="adj" fmla="val 1237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4" name="Picture 1" descr="雲端_190317_0001"/>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978" t="1192" r="9186" b="11789"/>
              <a:stretch/>
            </p:blipFill>
            <p:spPr bwMode="auto">
              <a:xfrm>
                <a:off x="728898" y="1480826"/>
                <a:ext cx="1906772" cy="37417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群組 15">
              <a:extLst>
                <a:ext uri="{FF2B5EF4-FFF2-40B4-BE49-F238E27FC236}">
                  <a16:creationId xmlns:a16="http://schemas.microsoft.com/office/drawing/2014/main" id="{0C4121D6-FFE2-3247-BE1B-602E2D78FD15}"/>
                </a:ext>
              </a:extLst>
            </p:cNvPr>
            <p:cNvGrpSpPr>
              <a:grpSpLocks noChangeAspect="1"/>
            </p:cNvGrpSpPr>
            <p:nvPr/>
          </p:nvGrpSpPr>
          <p:grpSpPr>
            <a:xfrm>
              <a:off x="2832178" y="1336182"/>
              <a:ext cx="2936482" cy="5161641"/>
              <a:chOff x="3347864" y="1452246"/>
              <a:chExt cx="2449754" cy="4306089"/>
            </a:xfrm>
          </p:grpSpPr>
          <p:sp>
            <p:nvSpPr>
              <p:cNvPr id="11" name="圓角矩形 10">
                <a:extLst>
                  <a:ext uri="{FF2B5EF4-FFF2-40B4-BE49-F238E27FC236}">
                    <a16:creationId xmlns:a16="http://schemas.microsoft.com/office/drawing/2014/main" id="{A6A2E792-BB3A-4347-BBE8-84283A918E27}"/>
                  </a:ext>
                </a:extLst>
              </p:cNvPr>
              <p:cNvSpPr/>
              <p:nvPr/>
            </p:nvSpPr>
            <p:spPr>
              <a:xfrm>
                <a:off x="3676484" y="1857438"/>
                <a:ext cx="1868936" cy="3360821"/>
              </a:xfrm>
              <a:prstGeom prst="roundRect">
                <a:avLst>
                  <a:gd name="adj" fmla="val 1237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2E4C707E-D10F-8044-9254-B170227E2586}"/>
                  </a:ext>
                </a:extLst>
              </p:cNvPr>
              <p:cNvSpPr/>
              <p:nvPr/>
            </p:nvSpPr>
            <p:spPr>
              <a:xfrm>
                <a:off x="4083492" y="1523847"/>
                <a:ext cx="1398996" cy="229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5" name="Picture 3" descr="雲端_190317_000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7864" y="1452246"/>
                <a:ext cx="2449754" cy="43060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群組 16">
              <a:extLst>
                <a:ext uri="{FF2B5EF4-FFF2-40B4-BE49-F238E27FC236}">
                  <a16:creationId xmlns:a16="http://schemas.microsoft.com/office/drawing/2014/main" id="{26FF789A-77EF-A548-ABF9-DD017A7BB918}"/>
                </a:ext>
              </a:extLst>
            </p:cNvPr>
            <p:cNvGrpSpPr>
              <a:grpSpLocks noChangeAspect="1"/>
            </p:cNvGrpSpPr>
            <p:nvPr/>
          </p:nvGrpSpPr>
          <p:grpSpPr>
            <a:xfrm>
              <a:off x="5466355" y="1305528"/>
              <a:ext cx="2935942" cy="4640553"/>
              <a:chOff x="6158317" y="1913215"/>
              <a:chExt cx="2416803" cy="3820001"/>
            </a:xfrm>
          </p:grpSpPr>
          <p:sp>
            <p:nvSpPr>
              <p:cNvPr id="13" name="矩形 12">
                <a:extLst>
                  <a:ext uri="{FF2B5EF4-FFF2-40B4-BE49-F238E27FC236}">
                    <a16:creationId xmlns:a16="http://schemas.microsoft.com/office/drawing/2014/main" id="{61B9A628-475A-B24F-B72E-11F580678420}"/>
                  </a:ext>
                </a:extLst>
              </p:cNvPr>
              <p:cNvSpPr/>
              <p:nvPr/>
            </p:nvSpPr>
            <p:spPr>
              <a:xfrm>
                <a:off x="6868579" y="1977147"/>
                <a:ext cx="1398996" cy="229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圓角矩形 9">
                <a:extLst>
                  <a:ext uri="{FF2B5EF4-FFF2-40B4-BE49-F238E27FC236}">
                    <a16:creationId xmlns:a16="http://schemas.microsoft.com/office/drawing/2014/main" id="{BB07D8EF-CF94-1C46-8FE8-18C740CE672F}"/>
                  </a:ext>
                </a:extLst>
              </p:cNvPr>
              <p:cNvSpPr/>
              <p:nvPr/>
            </p:nvSpPr>
            <p:spPr>
              <a:xfrm>
                <a:off x="6475497" y="2270912"/>
                <a:ext cx="1868936" cy="3360821"/>
              </a:xfrm>
              <a:prstGeom prst="roundRect">
                <a:avLst>
                  <a:gd name="adj" fmla="val 12376"/>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6" name="Picture 5" descr="雲端_190317_0003"/>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0079"/>
              <a:stretch/>
            </p:blipFill>
            <p:spPr bwMode="auto">
              <a:xfrm>
                <a:off x="6158317" y="1913215"/>
                <a:ext cx="2416803" cy="3820001"/>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投影片編號版面配置區 1">
            <a:extLst>
              <a:ext uri="{FF2B5EF4-FFF2-40B4-BE49-F238E27FC236}">
                <a16:creationId xmlns:a16="http://schemas.microsoft.com/office/drawing/2014/main" id="{ABF7288C-A9D5-7841-8584-98500A37DC14}"/>
              </a:ext>
            </a:extLst>
          </p:cNvPr>
          <p:cNvSpPr>
            <a:spLocks noGrp="1"/>
          </p:cNvSpPr>
          <p:nvPr>
            <p:ph type="sldNum" sz="quarter" idx="12"/>
          </p:nvPr>
        </p:nvSpPr>
        <p:spPr/>
        <p:txBody>
          <a:bodyPr/>
          <a:lstStyle/>
          <a:p>
            <a:fld id="{D4D8F46E-C503-47DA-B390-84F760ECC2E1}" type="slidenum">
              <a:rPr lang="zh-TW" altLang="en-US" smtClean="0"/>
              <a:t>14</a:t>
            </a:fld>
            <a:endParaRPr lang="zh-TW" altLang="en-US"/>
          </a:p>
        </p:txBody>
      </p:sp>
      <p:sp>
        <p:nvSpPr>
          <p:cNvPr id="19" name="矩形 18">
            <a:extLst>
              <a:ext uri="{FF2B5EF4-FFF2-40B4-BE49-F238E27FC236}">
                <a16:creationId xmlns:a16="http://schemas.microsoft.com/office/drawing/2014/main" id="{409D5E92-3953-844E-B36A-CC28AB665061}"/>
              </a:ext>
            </a:extLst>
          </p:cNvPr>
          <p:cNvSpPr/>
          <p:nvPr/>
        </p:nvSpPr>
        <p:spPr>
          <a:xfrm>
            <a:off x="2920492" y="5921871"/>
            <a:ext cx="2745041" cy="416396"/>
          </a:xfrm>
          <a:prstGeom prst="rect">
            <a:avLst/>
          </a:prstGeom>
        </p:spPr>
        <p:txBody>
          <a:bodyPr wrap="square">
            <a:spAutoFit/>
          </a:bodyPr>
          <a:lstStyle/>
          <a:p>
            <a:pPr lvl="1" algn="ctr">
              <a:lnSpc>
                <a:spcPct val="150000"/>
              </a:lnSpc>
              <a:spcAft>
                <a:spcPts val="600"/>
              </a:spcAft>
            </a:pPr>
            <a:r>
              <a:rPr lang="zh-CN" altLang="en-US" sz="1600" dirty="0">
                <a:latin typeface="微軟正黑體" panose="020B0604030504040204" pitchFamily="34" charset="-120"/>
                <a:ea typeface="微軟正黑體" panose="020B0604030504040204" pitchFamily="34" charset="-120"/>
              </a:rPr>
              <a:t>圖</a:t>
            </a:r>
            <a:r>
              <a:rPr lang="en-US" altLang="zh-CN" sz="1600" dirty="0">
                <a:latin typeface="微軟正黑體" panose="020B0604030504040204" pitchFamily="34" charset="-120"/>
                <a:ea typeface="微軟正黑體" panose="020B0604030504040204" pitchFamily="34" charset="-120"/>
              </a:rPr>
              <a:t>3.  </a:t>
            </a:r>
            <a:r>
              <a:rPr lang="zh-CN" altLang="en-US" sz="1600" dirty="0">
                <a:latin typeface="微軟正黑體" panose="020B0604030504040204" pitchFamily="34" charset="-120"/>
                <a:ea typeface="微軟正黑體" panose="020B0604030504040204" pitchFamily="34" charset="-120"/>
              </a:rPr>
              <a:t>系統服務介面</a:t>
            </a:r>
            <a:endParaRPr lang="en-US" altLang="zh-CN"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921814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參考資料</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6" name="文字方塊 5"/>
          <p:cNvSpPr txBox="1"/>
          <p:nvPr/>
        </p:nvSpPr>
        <p:spPr>
          <a:xfrm>
            <a:off x="341318" y="1052736"/>
            <a:ext cx="10081120" cy="3319755"/>
          </a:xfrm>
          <a:prstGeom prst="rect">
            <a:avLst/>
          </a:prstGeom>
          <a:noFill/>
        </p:spPr>
        <p:txBody>
          <a:bodyPr wrap="square" rtlCol="0">
            <a:spAutoFit/>
          </a:bodyPr>
          <a:lstStyle/>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2"/>
              </a:rPr>
              <a:t>https://csr.cw.com.tw/article/40617</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3"/>
              </a:rPr>
              <a:t>https://www.cw.com.tw/article/article.action?id=5081040</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4"/>
              </a:rPr>
              <a:t>https://www.cw.com.tw/article/article.action?id=5094095</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5"/>
              </a:rPr>
              <a:t>https://www.ndhu.edu.tw/files/16-1000-110631.php?Lang=zh-tw</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6"/>
              </a:rPr>
              <a:t>https://data.gov.tw/dataset/79991</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7"/>
              </a:rPr>
              <a:t>https://hearty.me/sla</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8"/>
              </a:rPr>
              <a:t>https://azure.microsoft.com/zh-tw/support/legal/sla/cloud-services/v1_5/</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9"/>
              </a:rPr>
              <a:t>https://gsuite.google.com/intl/zh-TW/terms/sla.html</a:t>
            </a:r>
            <a:endParaRPr lang="en-US" altLang="zh-TW" sz="16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AAF48C69-50FC-C641-89DD-FF6AED7BD601}"/>
              </a:ext>
            </a:extLst>
          </p:cNvPr>
          <p:cNvSpPr>
            <a:spLocks noGrp="1"/>
          </p:cNvSpPr>
          <p:nvPr>
            <p:ph type="sldNum" sz="quarter" idx="12"/>
          </p:nvPr>
        </p:nvSpPr>
        <p:spPr/>
        <p:txBody>
          <a:bodyPr/>
          <a:lstStyle/>
          <a:p>
            <a:fld id="{D4D8F46E-C503-47DA-B390-84F760ECC2E1}" type="slidenum">
              <a:rPr lang="zh-TW" altLang="en-US" smtClean="0"/>
              <a:t>15</a:t>
            </a:fld>
            <a:endParaRPr lang="zh-TW" altLang="en-US"/>
          </a:p>
        </p:txBody>
      </p:sp>
    </p:spTree>
    <p:extLst>
      <p:ext uri="{BB962C8B-B14F-4D97-AF65-F5344CB8AC3E}">
        <p14:creationId xmlns:p14="http://schemas.microsoft.com/office/powerpoint/2010/main" val="4106082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文字方塊 6"/>
          <p:cNvSpPr txBox="1"/>
          <p:nvPr/>
        </p:nvSpPr>
        <p:spPr>
          <a:xfrm>
            <a:off x="309676" y="188640"/>
            <a:ext cx="7574692"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a:t>
            </a:r>
            <a:r>
              <a:rPr lang="zh-CN" altLang="en-US" sz="4000" b="1" dirty="0">
                <a:solidFill>
                  <a:schemeClr val="accent1">
                    <a:lumMod val="75000"/>
                  </a:schemeClr>
                </a:solidFill>
                <a:latin typeface="微軟正黑體" panose="020B0604030504040204" pitchFamily="34" charset="-120"/>
                <a:ea typeface="微軟正黑體" panose="020B0604030504040204" pitchFamily="34" charset="-120"/>
              </a:rPr>
              <a:t>等級</a:t>
            </a:r>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協議（</a:t>
            </a:r>
            <a:r>
              <a:rPr lang="en-US" altLang="zh-TW" sz="4000" b="1" dirty="0">
                <a:solidFill>
                  <a:schemeClr val="accent1">
                    <a:lumMod val="75000"/>
                  </a:schemeClr>
                </a:solidFill>
                <a:latin typeface="微軟正黑體" panose="020B0604030504040204" pitchFamily="34" charset="-120"/>
                <a:ea typeface="微軟正黑體" panose="020B0604030504040204" pitchFamily="34" charset="-120"/>
              </a:rPr>
              <a:t>SLA</a:t>
            </a:r>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309676" y="1340768"/>
            <a:ext cx="8676456" cy="4955203"/>
          </a:xfrm>
          <a:prstGeom prst="rect">
            <a:avLst/>
          </a:prstGeom>
          <a:noFill/>
        </p:spPr>
        <p:txBody>
          <a:bodyPr wrap="square" rtlCol="0">
            <a:spAutoFit/>
          </a:bodyPr>
          <a:lstStyle/>
          <a:p>
            <a:pPr>
              <a:lnSpc>
                <a:spcPct val="150000"/>
              </a:lnSpc>
              <a:spcAft>
                <a:spcPts val="1800"/>
              </a:spcAft>
            </a:pP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供應者提供的服務</a:t>
            </a: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語音及振動即時提供用戶道路危險警示</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solidFill>
                  <a:srgbClr val="00B050"/>
                </a:solidFill>
                <a:latin typeface="微軟正黑體" panose="020B0604030504040204" pitchFamily="34" charset="-120"/>
                <a:ea typeface="微軟正黑體" panose="020B0604030504040204" pitchFamily="34" charset="-120"/>
              </a:rPr>
              <a:t>用戶</a:t>
            </a:r>
            <a:r>
              <a:rPr lang="zh-TW" altLang="en-US" sz="2200" dirty="0">
                <a:solidFill>
                  <a:srgbClr val="00B050"/>
                </a:solidFill>
                <a:latin typeface="微軟正黑體" panose="020B0604030504040204" pitchFamily="34" charset="-120"/>
                <a:ea typeface="微軟正黑體" panose="020B0604030504040204" pitchFamily="34" charset="-120"/>
              </a:rPr>
              <a:t>安全駕駛</a:t>
            </a:r>
            <a:r>
              <a:rPr lang="zh-CN" altLang="en-US" sz="2200" dirty="0">
                <a:solidFill>
                  <a:srgbClr val="00B050"/>
                </a:solidFill>
                <a:latin typeface="微軟正黑體" panose="020B0604030504040204" pitchFamily="34" charset="-120"/>
                <a:ea typeface="微軟正黑體" panose="020B0604030504040204" pitchFamily="34" charset="-120"/>
              </a:rPr>
              <a:t>數據分析</a:t>
            </a:r>
            <a:r>
              <a:rPr lang="zh-TW" altLang="en-US" sz="2200" dirty="0">
                <a:solidFill>
                  <a:srgbClr val="00B050"/>
                </a:solidFill>
                <a:latin typeface="微軟正黑體" panose="020B0604030504040204" pitchFamily="34" charset="-120"/>
                <a:ea typeface="微軟正黑體" panose="020B0604030504040204" pitchFamily="34" charset="-120"/>
              </a:rPr>
              <a:t>及建模</a:t>
            </a:r>
            <a:r>
              <a:rPr lang="en-US" altLang="zh-TW" sz="2200" dirty="0">
                <a:solidFill>
                  <a:srgbClr val="00B050"/>
                </a:solidFill>
                <a:latin typeface="微軟正黑體" panose="020B0604030504040204" pitchFamily="34" charset="-120"/>
                <a:ea typeface="微軟正黑體" panose="020B0604030504040204" pitchFamily="34" charset="-120"/>
              </a:rPr>
              <a:t>(</a:t>
            </a:r>
            <a:r>
              <a:rPr lang="zh-TW" altLang="en-US" sz="2200" dirty="0">
                <a:solidFill>
                  <a:srgbClr val="00B050"/>
                </a:solidFill>
                <a:latin typeface="微軟正黑體" panose="020B0604030504040204" pitchFamily="34" charset="-120"/>
                <a:ea typeface="微軟正黑體" panose="020B0604030504040204" pitchFamily="34" charset="-120"/>
              </a:rPr>
              <a:t>超速、違停、急煞等</a:t>
            </a:r>
            <a:r>
              <a:rPr lang="en-US" altLang="zh-TW" sz="2200" dirty="0">
                <a:solidFill>
                  <a:srgbClr val="00B050"/>
                </a:solidFill>
                <a:latin typeface="微軟正黑體" panose="020B0604030504040204" pitchFamily="34" charset="-120"/>
                <a:ea typeface="微軟正黑體" panose="020B0604030504040204" pitchFamily="34" charset="-120"/>
              </a:rPr>
              <a:t>)</a:t>
            </a:r>
            <a:endParaRPr lang="en-US" altLang="zh-CN" sz="2200" dirty="0">
              <a:solidFill>
                <a:srgbClr val="00B050"/>
              </a:solidFill>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TW" sz="22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p:txBody>
          <a:bodyPr/>
          <a:lstStyle/>
          <a:p>
            <a:fld id="{D4D8F46E-C503-47DA-B390-84F760ECC2E1}" type="slidenum">
              <a:rPr lang="zh-TW" altLang="en-US" smtClean="0"/>
              <a:t>16</a:t>
            </a:fld>
            <a:endParaRPr lang="zh-TW" altLang="en-US"/>
          </a:p>
        </p:txBody>
      </p:sp>
    </p:spTree>
    <p:extLst>
      <p:ext uri="{BB962C8B-B14F-4D97-AF65-F5344CB8AC3E}">
        <p14:creationId xmlns:p14="http://schemas.microsoft.com/office/powerpoint/2010/main" val="980566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服務簡介</a:t>
            </a:r>
          </a:p>
        </p:txBody>
      </p:sp>
      <p:sp>
        <p:nvSpPr>
          <p:cNvPr id="8" name="文字方塊 7"/>
          <p:cNvSpPr txBox="1"/>
          <p:nvPr/>
        </p:nvSpPr>
        <p:spPr>
          <a:xfrm>
            <a:off x="467544" y="1556792"/>
            <a:ext cx="7344816" cy="4401205"/>
          </a:xfrm>
          <a:prstGeom prst="rect">
            <a:avLst/>
          </a:prstGeom>
          <a:noFill/>
        </p:spPr>
        <p:txBody>
          <a:bodyPr wrap="square" rtlCol="0">
            <a:spAutoFit/>
          </a:bodyPr>
          <a:lstStyle/>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服務名稱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用路安全輔助警示</a:t>
            </a:r>
            <a:endParaRPr lang="en-US" altLang="zh-TW" sz="2400" b="1" dirty="0">
              <a:latin typeface="微軟正黑體" panose="020B0604030504040204" pitchFamily="34" charset="-120"/>
              <a:ea typeface="微軟正黑體" panose="020B0604030504040204" pitchFamily="34" charset="-120"/>
            </a:endParaRPr>
          </a:p>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服務對象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汽機車駕駛、腳踏車騎乘者、行人</a:t>
            </a:r>
            <a:endParaRPr lang="en-US" altLang="zh-TW" sz="2400" b="1" dirty="0">
              <a:latin typeface="微軟正黑體" panose="020B0604030504040204" pitchFamily="34" charset="-120"/>
              <a:ea typeface="微軟正黑體" panose="020B0604030504040204" pitchFamily="34" charset="-120"/>
            </a:endParaRPr>
          </a:p>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適用平台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各式行動裝置</a:t>
            </a:r>
            <a:r>
              <a:rPr lang="en-US" altLang="zh-TW" sz="2400" dirty="0">
                <a:latin typeface="微軟正黑體" panose="020B0604030504040204" pitchFamily="34" charset="-120"/>
                <a:ea typeface="微軟正黑體" panose="020B0604030504040204" pitchFamily="34" charset="-120"/>
              </a:rPr>
              <a:t>(iOS </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Android)</a:t>
            </a:r>
          </a:p>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服務簡介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結合 </a:t>
            </a:r>
            <a:r>
              <a:rPr lang="en-US" altLang="zh-TW" sz="2400" dirty="0">
                <a:latin typeface="微軟正黑體" panose="020B0604030504040204" pitchFamily="34" charset="-120"/>
                <a:ea typeface="微軟正黑體" panose="020B0604030504040204" pitchFamily="34" charset="-120"/>
              </a:rPr>
              <a:t>Google Map</a:t>
            </a:r>
            <a:r>
              <a:rPr lang="zh-TW" altLang="en-US" sz="2400" dirty="0">
                <a:latin typeface="微軟正黑體" panose="020B0604030504040204" pitchFamily="34" charset="-120"/>
                <a:ea typeface="微軟正黑體" panose="020B0604030504040204" pitchFamily="34" charset="-120"/>
              </a:rPr>
              <a:t>、交通事故開放資料以及使用者駕駛行為分析，即時警示駕駛者危險路段及建立用戶安全駕駛模式。</a:t>
            </a:r>
            <a:endParaRPr lang="en-US" altLang="zh-TW" sz="2400" b="1" dirty="0">
              <a:solidFill>
                <a:srgbClr val="FF0000"/>
              </a:solidFill>
              <a:latin typeface="微軟正黑體" panose="020B0604030504040204" pitchFamily="34" charset="-120"/>
              <a:ea typeface="微軟正黑體" panose="020B0604030504040204" pitchFamily="34" charset="-120"/>
            </a:endParaRPr>
          </a:p>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資料來源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 桃園市政府警察局 </a:t>
            </a:r>
            <a:endParaRPr lang="en-US" altLang="zh-TW" sz="2400" dirty="0">
              <a:latin typeface="微軟正黑體" panose="020B0604030504040204" pitchFamily="34" charset="-120"/>
              <a:ea typeface="微軟正黑體" panose="020B0604030504040204" pitchFamily="34" charset="-120"/>
            </a:endParaRPr>
          </a:p>
          <a:p>
            <a:pPr>
              <a:lnSpc>
                <a:spcPts val="3200"/>
              </a:lnSpc>
            </a:pP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104</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107</a:t>
            </a:r>
            <a:r>
              <a:rPr lang="zh-TW" altLang="en-US" sz="2400" dirty="0">
                <a:latin typeface="微軟正黑體" panose="020B0604030504040204" pitchFamily="34" charset="-120"/>
                <a:ea typeface="微軟正黑體" panose="020B0604030504040204" pitchFamily="34" charset="-120"/>
              </a:rPr>
              <a:t>年交通事故資料表</a:t>
            </a:r>
            <a:endParaRPr lang="en-US" altLang="zh-TW" sz="2400" dirty="0">
              <a:latin typeface="微軟正黑體" panose="020B0604030504040204" pitchFamily="34" charset="-120"/>
              <a:ea typeface="微軟正黑體" panose="020B0604030504040204" pitchFamily="34" charset="-120"/>
            </a:endParaRPr>
          </a:p>
          <a:p>
            <a:pPr>
              <a:lnSpc>
                <a:spcPts val="3200"/>
              </a:lnSpc>
            </a:pPr>
            <a:r>
              <a:rPr lang="en-US" altLang="zh-TW" sz="2400" dirty="0">
                <a:latin typeface="微軟正黑體" panose="020B0604030504040204" pitchFamily="34" charset="-120"/>
                <a:ea typeface="微軟正黑體" panose="020B0604030504040204" pitchFamily="34" charset="-120"/>
              </a:rPr>
              <a:t>                         </a:t>
            </a:r>
            <a:endParaRPr lang="en-US" altLang="zh-TW" sz="2400" dirty="0">
              <a:solidFill>
                <a:srgbClr val="00B050"/>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37C1C741-AFCF-5149-9461-79565B24C57F}"/>
              </a:ext>
            </a:extLst>
          </p:cNvPr>
          <p:cNvSpPr>
            <a:spLocks noGrp="1"/>
          </p:cNvSpPr>
          <p:nvPr>
            <p:ph type="sldNum" sz="quarter" idx="12"/>
          </p:nvPr>
        </p:nvSpPr>
        <p:spPr/>
        <p:txBody>
          <a:bodyPr/>
          <a:lstStyle/>
          <a:p>
            <a:fld id="{D4D8F46E-C503-47DA-B390-84F760ECC2E1}" type="slidenum">
              <a:rPr lang="zh-TW" altLang="en-US" smtClean="0"/>
              <a:t>2</a:t>
            </a:fld>
            <a:endParaRPr lang="zh-TW" altLang="en-US"/>
          </a:p>
        </p:txBody>
      </p:sp>
    </p:spTree>
    <p:extLst>
      <p:ext uri="{BB962C8B-B14F-4D97-AF65-F5344CB8AC3E}">
        <p14:creationId xmlns:p14="http://schemas.microsoft.com/office/powerpoint/2010/main" val="3105445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發想動機</a:t>
            </a:r>
          </a:p>
        </p:txBody>
      </p:sp>
      <p:sp>
        <p:nvSpPr>
          <p:cNvPr id="6" name="文字方塊 5"/>
          <p:cNvSpPr txBox="1"/>
          <p:nvPr/>
        </p:nvSpPr>
        <p:spPr>
          <a:xfrm>
            <a:off x="467544" y="1103078"/>
            <a:ext cx="10081120" cy="2100447"/>
          </a:xfrm>
          <a:prstGeom prst="rect">
            <a:avLst/>
          </a:prstGeom>
          <a:noFill/>
        </p:spPr>
        <p:txBody>
          <a:bodyPr wrap="square" rtlCol="0">
            <a:spAutoFit/>
          </a:bodyPr>
          <a:lstStyle/>
          <a:p>
            <a:pPr marL="342900" indent="-342900">
              <a:lnSpc>
                <a:spcPts val="3200"/>
              </a:lnSpc>
              <a:buFont typeface="Arial" pitchFamily="34" charset="0"/>
              <a:buChar char="•"/>
            </a:pPr>
            <a:r>
              <a:rPr lang="en-US" altLang="zh-TW" sz="2000" dirty="0">
                <a:latin typeface="微軟正黑體" panose="020B0604030504040204" pitchFamily="34" charset="-120"/>
                <a:ea typeface="微軟正黑體" panose="020B0604030504040204" pitchFamily="34" charset="-120"/>
              </a:rPr>
              <a:t>WHO</a:t>
            </a:r>
            <a:r>
              <a:rPr lang="zh-TW" altLang="en-US" sz="2000" dirty="0">
                <a:latin typeface="微軟正黑體" panose="020B0604030504040204" pitchFamily="34" charset="-120"/>
                <a:ea typeface="微軟正黑體" panose="020B0604030504040204" pitchFamily="34" charset="-120"/>
              </a:rPr>
              <a:t> 指出交通事故為全球第五大死因</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台灣交通事故死亡率為東亞最高</a:t>
            </a:r>
            <a:endParaRPr lang="en-US" altLang="zh-TW" sz="2000" b="1"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台灣每年有</a:t>
            </a:r>
            <a:r>
              <a:rPr lang="en-US" altLang="zh-TW" sz="2000" dirty="0">
                <a:latin typeface="微軟正黑體" panose="020B0604030504040204" pitchFamily="34" charset="-120"/>
                <a:ea typeface="微軟正黑體" panose="020B0604030504040204" pitchFamily="34" charset="-120"/>
              </a:rPr>
              <a:t>400</a:t>
            </a:r>
            <a:r>
              <a:rPr lang="zh-TW" altLang="en-US" sz="2000" dirty="0">
                <a:latin typeface="微軟正黑體" panose="020B0604030504040204" pitchFamily="34" charset="-120"/>
                <a:ea typeface="微軟正黑體" panose="020B0604030504040204" pitchFamily="34" charset="-120"/>
              </a:rPr>
              <a:t>多位大學生因車禍喪生</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交通部「</a:t>
            </a:r>
            <a:r>
              <a:rPr lang="en-US" altLang="zh-TW" sz="2000" dirty="0">
                <a:latin typeface="微軟正黑體" panose="020B0604030504040204" pitchFamily="34" charset="-120"/>
                <a:ea typeface="微軟正黑體" panose="020B0604030504040204" pitchFamily="34" charset="-120"/>
              </a:rPr>
              <a:t>ITS</a:t>
            </a:r>
            <a:r>
              <a:rPr lang="zh-TW" altLang="en-US" sz="2000" dirty="0">
                <a:latin typeface="微軟正黑體" panose="020B0604030504040204" pitchFamily="34" charset="-120"/>
                <a:ea typeface="微軟正黑體" panose="020B0604030504040204" pitchFamily="34" charset="-120"/>
              </a:rPr>
              <a:t>智慧運輸網路大調查」高達</a:t>
            </a:r>
            <a:r>
              <a:rPr lang="en-US" altLang="zh-TW" sz="2000" dirty="0">
                <a:latin typeface="微軟正黑體" panose="020B0604030504040204" pitchFamily="34" charset="-120"/>
                <a:ea typeface="微軟正黑體" panose="020B0604030504040204" pitchFamily="34" charset="-120"/>
              </a:rPr>
              <a:t>49.9%</a:t>
            </a:r>
            <a:r>
              <a:rPr lang="zh-TW" altLang="en-US" sz="2000" dirty="0">
                <a:latin typeface="微軟正黑體" panose="020B0604030504040204" pitchFamily="34" charset="-120"/>
                <a:ea typeface="微軟正黑體" panose="020B0604030504040204" pitchFamily="34" charset="-120"/>
              </a:rPr>
              <a:t>的受訪比例認為</a:t>
            </a:r>
            <a:endParaRPr lang="en-US" altLang="zh-TW" sz="2000" dirty="0">
              <a:latin typeface="微軟正黑體" panose="020B0604030504040204" pitchFamily="34" charset="-120"/>
              <a:ea typeface="微軟正黑體" panose="020B0604030504040204" pitchFamily="34" charset="-120"/>
            </a:endParaRPr>
          </a:p>
          <a:p>
            <a:pPr>
              <a:lnSpc>
                <a:spcPts val="3200"/>
              </a:lnSpc>
            </a:pPr>
            <a:r>
              <a:rPr lang="zh-TW" altLang="en-US" sz="2000" dirty="0">
                <a:latin typeface="微軟正黑體" panose="020B0604030504040204" pitchFamily="34" charset="-120"/>
                <a:ea typeface="微軟正黑體" panose="020B0604030504040204" pitchFamily="34" charset="-120"/>
              </a:rPr>
              <a:t>   「減少交通事故發生」是「政府在智慧運輸上可改進之處」關鍵重點。</a:t>
            </a:r>
            <a:endParaRPr lang="en-US" altLang="zh-TW" sz="2000" dirty="0">
              <a:latin typeface="微軟正黑體" panose="020B0604030504040204" pitchFamily="34" charset="-120"/>
              <a:ea typeface="微軟正黑體" panose="020B0604030504040204" pitchFamily="34" charset="-120"/>
            </a:endParaRPr>
          </a:p>
        </p:txBody>
      </p:sp>
      <p:grpSp>
        <p:nvGrpSpPr>
          <p:cNvPr id="3" name="群組 2">
            <a:extLst>
              <a:ext uri="{FF2B5EF4-FFF2-40B4-BE49-F238E27FC236}">
                <a16:creationId xmlns:a16="http://schemas.microsoft.com/office/drawing/2014/main" id="{162A1A3F-E9BE-9E45-B111-78A9469AF82F}"/>
              </a:ext>
            </a:extLst>
          </p:cNvPr>
          <p:cNvGrpSpPr/>
          <p:nvPr/>
        </p:nvGrpSpPr>
        <p:grpSpPr>
          <a:xfrm>
            <a:off x="309676" y="3586922"/>
            <a:ext cx="8438861" cy="2951990"/>
            <a:chOff x="333949" y="3662567"/>
            <a:chExt cx="8438861" cy="2951990"/>
          </a:xfrm>
        </p:grpSpPr>
        <p:pic>
          <p:nvPicPr>
            <p:cNvPr id="2050" name="Picture 2"/>
            <p:cNvPicPr>
              <a:picLocks noChangeAspect="1" noChangeArrowheads="1"/>
            </p:cNvPicPr>
            <p:nvPr/>
          </p:nvPicPr>
          <p:blipFill>
            <a:blip r:embed="rId3">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4824952" y="3665948"/>
              <a:ext cx="3947858" cy="2948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333949" y="3662567"/>
              <a:ext cx="4493572" cy="2924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投影片編號版面配置區 1">
            <a:extLst>
              <a:ext uri="{FF2B5EF4-FFF2-40B4-BE49-F238E27FC236}">
                <a16:creationId xmlns:a16="http://schemas.microsoft.com/office/drawing/2014/main" id="{52758CDA-B7C9-C94F-A6E6-ECB6F5744504}"/>
              </a:ext>
            </a:extLst>
          </p:cNvPr>
          <p:cNvSpPr>
            <a:spLocks noGrp="1"/>
          </p:cNvSpPr>
          <p:nvPr>
            <p:ph type="sldNum" sz="quarter" idx="12"/>
          </p:nvPr>
        </p:nvSpPr>
        <p:spPr/>
        <p:txBody>
          <a:bodyPr/>
          <a:lstStyle/>
          <a:p>
            <a:fld id="{D4D8F46E-C503-47DA-B390-84F760ECC2E1}" type="slidenum">
              <a:rPr lang="zh-TW" altLang="en-US" smtClean="0"/>
              <a:t>3</a:t>
            </a:fld>
            <a:endParaRPr lang="zh-TW" altLang="en-US"/>
          </a:p>
        </p:txBody>
      </p:sp>
      <p:sp>
        <p:nvSpPr>
          <p:cNvPr id="8" name="矩形 7">
            <a:extLst>
              <a:ext uri="{FF2B5EF4-FFF2-40B4-BE49-F238E27FC236}">
                <a16:creationId xmlns:a16="http://schemas.microsoft.com/office/drawing/2014/main" id="{CEB2B1C3-3325-4346-A764-AF514F98DD75}"/>
              </a:ext>
            </a:extLst>
          </p:cNvPr>
          <p:cNvSpPr/>
          <p:nvPr/>
        </p:nvSpPr>
        <p:spPr>
          <a:xfrm>
            <a:off x="3059832" y="6454164"/>
            <a:ext cx="2745041" cy="416396"/>
          </a:xfrm>
          <a:prstGeom prst="rect">
            <a:avLst/>
          </a:prstGeom>
        </p:spPr>
        <p:txBody>
          <a:bodyPr wrap="square">
            <a:spAutoFit/>
          </a:bodyPr>
          <a:lstStyle/>
          <a:p>
            <a:pPr lvl="1" algn="ctr">
              <a:lnSpc>
                <a:spcPct val="150000"/>
              </a:lnSpc>
              <a:spcAft>
                <a:spcPts val="600"/>
              </a:spcAft>
            </a:pPr>
            <a:r>
              <a:rPr lang="zh-CN" altLang="en-US" sz="1600" dirty="0">
                <a:latin typeface="微軟正黑體" panose="020B0604030504040204" pitchFamily="34" charset="-120"/>
                <a:ea typeface="微軟正黑體" panose="020B0604030504040204" pitchFamily="34" charset="-120"/>
              </a:rPr>
              <a:t>圖</a:t>
            </a:r>
            <a:r>
              <a:rPr lang="en-US" altLang="zh-CN" sz="1600" dirty="0">
                <a:latin typeface="微軟正黑體" panose="020B0604030504040204" pitchFamily="34" charset="-120"/>
                <a:ea typeface="微軟正黑體" panose="020B0604030504040204" pitchFamily="34" charset="-120"/>
              </a:rPr>
              <a:t>1. </a:t>
            </a:r>
            <a:r>
              <a:rPr lang="zh-CN" altLang="en-US" sz="1600" dirty="0">
                <a:latin typeface="微軟正黑體" panose="020B0604030504040204" pitchFamily="34" charset="-120"/>
                <a:ea typeface="微軟正黑體" panose="020B0604030504040204" pitchFamily="34" charset="-120"/>
              </a:rPr>
              <a:t>行車死亡率統計圖</a:t>
            </a:r>
            <a:endParaRPr lang="en-US" altLang="zh-CN"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7991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368626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發想動機</a:t>
            </a:r>
          </a:p>
        </p:txBody>
      </p:sp>
      <p:sp>
        <p:nvSpPr>
          <p:cNvPr id="6" name="文字方塊 5"/>
          <p:cNvSpPr txBox="1"/>
          <p:nvPr/>
        </p:nvSpPr>
        <p:spPr>
          <a:xfrm>
            <a:off x="467544" y="1103078"/>
            <a:ext cx="10081120" cy="7024872"/>
          </a:xfrm>
          <a:prstGeom prst="rect">
            <a:avLst/>
          </a:prstGeom>
          <a:noFill/>
        </p:spPr>
        <p:txBody>
          <a:bodyPr wrap="square" rtlCol="0">
            <a:spAutoFit/>
          </a:bodyPr>
          <a:lstStyle/>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汽車保費計算之從人因數</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性別及年齡</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之缺失</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對安全守規則駕駛之相對公平不足</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建立汽車駕駛人之駕駛安全模式</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加入安全駕駛係數之保費折讓</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lvl="1">
              <a:lnSpc>
                <a:spcPts val="3200"/>
              </a:lnSpc>
            </a:pP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運輸業</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公車</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物流</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遊覽車等</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對職業駕駛人駕駛習慣之管理</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安全駕駛司機之奬勵</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可以依整體安全駕駛係數得到保費折扣</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52758CDA-B7C9-C94F-A6E6-ECB6F5744504}"/>
              </a:ext>
            </a:extLst>
          </p:cNvPr>
          <p:cNvSpPr>
            <a:spLocks noGrp="1"/>
          </p:cNvSpPr>
          <p:nvPr>
            <p:ph type="sldNum" sz="quarter" idx="12"/>
          </p:nvPr>
        </p:nvSpPr>
        <p:spPr/>
        <p:txBody>
          <a:bodyPr/>
          <a:lstStyle/>
          <a:p>
            <a:fld id="{D4D8F46E-C503-47DA-B390-84F760ECC2E1}" type="slidenum">
              <a:rPr lang="zh-TW" altLang="en-US" smtClean="0"/>
              <a:t>4</a:t>
            </a:fld>
            <a:endParaRPr lang="zh-TW" altLang="en-US"/>
          </a:p>
        </p:txBody>
      </p:sp>
      <p:sp>
        <p:nvSpPr>
          <p:cNvPr id="4" name="Rectangle 3"/>
          <p:cNvSpPr>
            <a:spLocks noChangeArrowheads="1"/>
          </p:cNvSpPr>
          <p:nvPr/>
        </p:nvSpPr>
        <p:spPr bwMode="auto">
          <a:xfrm>
            <a:off x="251520" y="2420888"/>
            <a:ext cx="428835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b="1"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第三人責任險計費公式</a:t>
            </a:r>
            <a:r>
              <a:rPr kumimoji="0" lang="x-none" altLang="x-none" b="1" i="0" u="none" strike="noStrike" cap="none" normalizeH="0" baseline="0">
                <a:ln>
                  <a:noFill/>
                </a:ln>
                <a:solidFill>
                  <a:schemeClr val="tx1"/>
                </a:solidFill>
                <a:effectLst/>
                <a:latin typeface="Microsoft JhengHei" panose="020B0604030504040204" pitchFamily="34" charset="-120"/>
                <a:ea typeface="Microsoft JhengHei" panose="020B0604030504040204" pitchFamily="34" charset="-120"/>
              </a:rPr>
              <a:t> </a:t>
            </a:r>
            <a:r>
              <a:rPr kumimoji="0" lang="x-none" altLang="x-none" sz="6600" b="1"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 </a:t>
            </a:r>
            <a:r>
              <a:rPr kumimoji="0" lang="x-none" altLang="x-none" sz="1400" b="1"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                                 </a:t>
            </a:r>
            <a:r>
              <a:rPr kumimoji="0" lang="x-none" altLang="x-none" sz="1400" b="1" i="0" u="none" strike="noStrike" cap="none" normalizeH="0" baseline="0">
                <a:ln>
                  <a:noFill/>
                </a:ln>
                <a:solidFill>
                  <a:schemeClr val="tx1"/>
                </a:solidFill>
                <a:effectLst/>
                <a:latin typeface="Microsoft JhengHei" panose="020B0604030504040204" pitchFamily="34" charset="-120"/>
                <a:ea typeface="Microsoft JhengHei" panose="020B0604030504040204" pitchFamily="34" charset="-120"/>
              </a:rPr>
              <a:t> </a:t>
            </a:r>
            <a:endParaRPr kumimoji="0" lang="x-none" altLang="x-none" sz="1400" b="1"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p:txBody>
      </p:sp>
      <p:pic>
        <p:nvPicPr>
          <p:cNvPr id="1028" name="Picture 4" descr="制險計算公式(剪裁後)"/>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5122"/>
          <a:stretch/>
        </p:blipFill>
        <p:spPr bwMode="auto">
          <a:xfrm>
            <a:off x="309676" y="3344524"/>
            <a:ext cx="8724900" cy="9485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9CF3738-BB35-AB4C-A6DE-F92EEE02B8E4}"/>
              </a:ext>
            </a:extLst>
          </p:cNvPr>
          <p:cNvSpPr/>
          <p:nvPr/>
        </p:nvSpPr>
        <p:spPr>
          <a:xfrm>
            <a:off x="251520" y="4293096"/>
            <a:ext cx="6174432" cy="584775"/>
          </a:xfrm>
          <a:prstGeom prst="rect">
            <a:avLst/>
          </a:prstGeom>
        </p:spPr>
        <p:txBody>
          <a:bodyPr wrap="square">
            <a:spAutoFit/>
          </a:bodyPr>
          <a:lstStyle/>
          <a:p>
            <a:pPr lvl="0" eaLnBrk="0" fontAlgn="base" hangingPunct="0">
              <a:spcBef>
                <a:spcPct val="0"/>
              </a:spcBef>
              <a:spcAft>
                <a:spcPct val="0"/>
              </a:spcAft>
            </a:pPr>
            <a:r>
              <a:rPr lang="x-none" altLang="x-none" sz="1600" b="1">
                <a:latin typeface="Microsoft JhengHei" panose="020B0604030504040204" pitchFamily="34" charset="-120"/>
                <a:ea typeface="Microsoft JhengHei" panose="020B0604030504040204" pitchFamily="34" charset="-120"/>
              </a:rPr>
              <a:t>註1: 381.94元為保險人之業務費用、5.86元為健全本保險之費用</a:t>
            </a:r>
          </a:p>
          <a:p>
            <a:pPr lvl="0" eaLnBrk="0" fontAlgn="base" hangingPunct="0">
              <a:spcBef>
                <a:spcPct val="0"/>
              </a:spcBef>
              <a:spcAft>
                <a:spcPct val="0"/>
              </a:spcAft>
            </a:pPr>
            <a:r>
              <a:rPr lang="x-none" altLang="x-none" sz="1600" b="1">
                <a:latin typeface="Microsoft JhengHei" panose="020B0604030504040204" pitchFamily="34" charset="-120"/>
                <a:ea typeface="Microsoft JhengHei" panose="020B0604030504040204" pitchFamily="34" charset="-120"/>
              </a:rPr>
              <a:t>註2: 3%為汽車特別補償基金提撥率，0.2%為安定基金提存率</a:t>
            </a:r>
            <a:endParaRPr lang="x-none" altLang="x-none" sz="16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547786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467544" y="1512079"/>
            <a:ext cx="10081120" cy="4934684"/>
          </a:xfrm>
          <a:prstGeom prst="rect">
            <a:avLst/>
          </a:prstGeom>
          <a:noFill/>
        </p:spPr>
        <p:txBody>
          <a:bodyPr wrap="square" rtlCol="0">
            <a:spAutoFit/>
          </a:bodyPr>
          <a:lstStyle/>
          <a:p>
            <a:endParaRPr lang="en-US" altLang="zh-TW" sz="2400" b="1" dirty="0">
              <a:latin typeface="微軟正黑體" panose="020B0604030504040204" pitchFamily="34" charset="-120"/>
              <a:ea typeface="微軟正黑體" panose="020B0604030504040204" pitchFamily="34" charset="-120"/>
            </a:endParaRPr>
          </a:p>
          <a:p>
            <a:r>
              <a:rPr lang="en-US" altLang="zh-TW" sz="2400" b="1" dirty="0">
                <a:latin typeface="微軟正黑體" panose="020B0604030504040204" pitchFamily="34" charset="-120"/>
                <a:ea typeface="微軟正黑體" panose="020B0604030504040204" pitchFamily="34" charset="-120"/>
              </a:rPr>
              <a:t>1.</a:t>
            </a:r>
            <a:r>
              <a:rPr lang="zh-TW" altLang="en-US" sz="2400" b="1" dirty="0">
                <a:latin typeface="微軟正黑體" panose="020B0604030504040204" pitchFamily="34" charset="-120"/>
                <a:ea typeface="微軟正黑體" panose="020B0604030504040204" pitchFamily="34" charset="-120"/>
              </a:rPr>
              <a:t> </a:t>
            </a:r>
            <a:r>
              <a:rPr lang="en-US" altLang="zh-TW" sz="2400" b="1" dirty="0" err="1">
                <a:latin typeface="微軟正黑體" panose="020B0604030504040204" pitchFamily="34" charset="-120"/>
                <a:ea typeface="微軟正黑體" panose="020B0604030504040204" pitchFamily="34" charset="-120"/>
              </a:rPr>
              <a:t>SafeGuardLite</a:t>
            </a:r>
            <a:r>
              <a:rPr lang="en-US" altLang="zh-TW" sz="2400" b="1" dirty="0">
                <a:latin typeface="微軟正黑體" panose="020B0604030504040204" pitchFamily="34" charset="-120"/>
                <a:ea typeface="微軟正黑體" panose="020B0604030504040204" pitchFamily="34" charset="-120"/>
              </a:rPr>
              <a:t> </a:t>
            </a:r>
            <a:r>
              <a:rPr lang="zh-TW" altLang="en-US" sz="2400" b="1" dirty="0">
                <a:latin typeface="微軟正黑體" panose="020B0604030504040204" pitchFamily="34" charset="-120"/>
                <a:ea typeface="微軟正黑體" panose="020B0604030504040204" pitchFamily="34" charset="-120"/>
              </a:rPr>
              <a:t>行車安全</a:t>
            </a: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分析駕駛者的開車習慣</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車速、剎車、轉彎</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，建立駕駛者正常駕駛模式</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當系統判斷異常駕駛狀況，能夠警示提醒駕駛人</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駕駛者發生緊急事故時，能夠即時通知至控管中心，以達到救援黃金時刻</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a:lnSpc>
                <a:spcPts val="3200"/>
              </a:lnSpc>
            </a:pPr>
            <a:r>
              <a:rPr lang="en-US" altLang="zh-TW" sz="2400" b="1" dirty="0"/>
              <a:t>2.</a:t>
            </a:r>
            <a:r>
              <a:rPr lang="zh-TW" altLang="en-US" sz="2400" b="1" dirty="0"/>
              <a:t>「</a:t>
            </a:r>
            <a:r>
              <a:rPr lang="zh-TW" altLang="en-US" sz="2400" b="1" dirty="0">
                <a:latin typeface="微軟正黑體" panose="020B0604030504040204" pitchFamily="34" charset="-120"/>
                <a:ea typeface="微軟正黑體" panose="020B0604030504040204" pitchFamily="34" charset="-120"/>
              </a:rPr>
              <a:t>智慧機車安全改善</a:t>
            </a:r>
            <a:r>
              <a:rPr lang="zh-TW" altLang="en-US" sz="2400" b="1" dirty="0"/>
              <a:t>」</a:t>
            </a:r>
            <a:r>
              <a:rPr lang="zh-TW" altLang="en-US" sz="2400" b="1" dirty="0">
                <a:latin typeface="微軟正黑體" panose="020B0604030504040204" pitchFamily="34" charset="-120"/>
                <a:ea typeface="微軟正黑體" panose="020B0604030504040204" pitchFamily="34" charset="-120"/>
              </a:rPr>
              <a:t>計畫</a:t>
            </a:r>
            <a:endParaRPr lang="en-US" altLang="zh-TW" sz="2400" b="1" dirty="0">
              <a:latin typeface="微軟正黑體" panose="020B0604030504040204" pitchFamily="34" charset="-120"/>
              <a:ea typeface="微軟正黑體" panose="020B0604030504040204" pitchFamily="34" charset="-120"/>
            </a:endParaRPr>
          </a:p>
          <a:p>
            <a:pPr marL="342900" indent="-342900">
              <a:lnSpc>
                <a:spcPts val="32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機車上安裝主動式發報器</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智慧路側系統 </a:t>
            </a:r>
            <a:r>
              <a:rPr lang="en-US" altLang="zh-TW" sz="2000" dirty="0">
                <a:latin typeface="微軟正黑體" panose="020B0604030504040204" pitchFamily="34" charset="-120"/>
                <a:ea typeface="微軟正黑體" panose="020B0604030504040204" pitchFamily="34" charset="-120"/>
              </a:rPr>
              <a:t>: </a:t>
            </a:r>
          </a:p>
          <a:p>
            <a:pPr>
              <a:lnSpc>
                <a:spcPts val="3200"/>
              </a:lnSpc>
            </a:pPr>
            <a:r>
              <a:rPr lang="zh-TW" altLang="en-US" sz="2000" dirty="0">
                <a:latin typeface="微軟正黑體" panose="020B0604030504040204" pitchFamily="34" charset="-120"/>
                <a:ea typeface="微軟正黑體" panose="020B0604030504040204" pitchFamily="34" charset="-120"/>
              </a:rPr>
              <a:t>      在危險路段、山區彎道裝設感測器，</a:t>
            </a:r>
            <a:endParaRPr lang="en-US" altLang="zh-TW" sz="2000" dirty="0">
              <a:latin typeface="微軟正黑體" panose="020B0604030504040204" pitchFamily="34" charset="-120"/>
              <a:ea typeface="微軟正黑體" panose="020B0604030504040204" pitchFamily="34" charset="-120"/>
            </a:endParaRPr>
          </a:p>
          <a:p>
            <a:pPr>
              <a:lnSpc>
                <a:spcPts val="32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當側向車道有車輛衝出時，能夠即時提醒機車駕駛</a:t>
            </a:r>
            <a:endParaRPr lang="en-US" altLang="zh-TW" sz="2000" dirty="0">
              <a:latin typeface="微軟正黑體" panose="020B0604030504040204" pitchFamily="34" charset="-120"/>
              <a:ea typeface="微軟正黑體" panose="020B0604030504040204" pitchFamily="34" charset="-120"/>
            </a:endParaRPr>
          </a:p>
        </p:txBody>
      </p:sp>
      <p:pic>
        <p:nvPicPr>
          <p:cNvPr id="3076" name="Picture 4" descr="ãæºæ§æ©è»æ¹åè¨ç«ãçåçæå°çµæ"/>
          <p:cNvPicPr>
            <a:picLocks noChangeAspect="1" noChangeArrowheads="1"/>
          </p:cNvPicPr>
          <p:nvPr/>
        </p:nvPicPr>
        <p:blipFill>
          <a:blip r:embed="rId3">
            <a:clrChange>
              <a:clrFrom>
                <a:srgbClr val="FFFCDD"/>
              </a:clrFrom>
              <a:clrTo>
                <a:srgbClr val="FFFCDD">
                  <a:alpha val="0"/>
                </a:srgbClr>
              </a:clrTo>
            </a:clrChange>
            <a:extLst>
              <a:ext uri="{28A0092B-C50C-407E-A947-70E740481C1C}">
                <a14:useLocalDpi xmlns:a14="http://schemas.microsoft.com/office/drawing/2010/main" val="0"/>
              </a:ext>
            </a:extLst>
          </a:blip>
          <a:srcRect/>
          <a:stretch>
            <a:fillRect/>
          </a:stretch>
        </p:blipFill>
        <p:spPr bwMode="auto">
          <a:xfrm>
            <a:off x="5028076" y="4221088"/>
            <a:ext cx="3239630" cy="1698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相關產品</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287" y="880552"/>
            <a:ext cx="1647825"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a:extLst>
              <a:ext uri="{FF2B5EF4-FFF2-40B4-BE49-F238E27FC236}">
                <a16:creationId xmlns:a16="http://schemas.microsoft.com/office/drawing/2014/main" id="{0222B303-E9B5-BE47-8D6F-A9BF5A70EAF4}"/>
              </a:ext>
            </a:extLst>
          </p:cNvPr>
          <p:cNvSpPr>
            <a:spLocks noGrp="1"/>
          </p:cNvSpPr>
          <p:nvPr>
            <p:ph type="sldNum" sz="quarter" idx="12"/>
          </p:nvPr>
        </p:nvSpPr>
        <p:spPr/>
        <p:txBody>
          <a:bodyPr/>
          <a:lstStyle/>
          <a:p>
            <a:fld id="{D4D8F46E-C503-47DA-B390-84F760ECC2E1}" type="slidenum">
              <a:rPr lang="zh-TW" altLang="en-US" smtClean="0"/>
              <a:t>5</a:t>
            </a:fld>
            <a:endParaRPr lang="zh-TW" altLang="en-US"/>
          </a:p>
        </p:txBody>
      </p:sp>
    </p:spTree>
    <p:extLst>
      <p:ext uri="{BB962C8B-B14F-4D97-AF65-F5344CB8AC3E}">
        <p14:creationId xmlns:p14="http://schemas.microsoft.com/office/powerpoint/2010/main" val="3501961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服務特色</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467544" y="1268760"/>
            <a:ext cx="10081120" cy="6140014"/>
          </a:xfrm>
          <a:prstGeom prst="rect">
            <a:avLst/>
          </a:prstGeom>
          <a:noFill/>
        </p:spPr>
        <p:txBody>
          <a:bodyPr wrap="square" rtlCol="0">
            <a:spAutoFit/>
          </a:bodyPr>
          <a:lstStyle/>
          <a:p>
            <a:pPr marL="342900" indent="-342900">
              <a:lnSpc>
                <a:spcPct val="1500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雲端設計，</a:t>
            </a:r>
            <a:r>
              <a:rPr lang="zh-TW" altLang="en-US" sz="2000" b="1" dirty="0">
                <a:latin typeface="Microsoft JhengHei" panose="020B0604030504040204" pitchFamily="34" charset="-120"/>
                <a:ea typeface="Microsoft JhengHei" panose="020B0604030504040204" pitchFamily="34" charset="-120"/>
              </a:rPr>
              <a:t>容易維護</a:t>
            </a:r>
            <a:r>
              <a:rPr lang="zh-TW" altLang="en-US" sz="2000" dirty="0">
                <a:latin typeface="Microsoft JhengHei" panose="020B0604030504040204" pitchFamily="34" charset="-120"/>
                <a:ea typeface="Microsoft JhengHei" panose="020B0604030504040204" pitchFamily="34" charset="-120"/>
              </a:rPr>
              <a:t>且</a:t>
            </a:r>
            <a:r>
              <a:rPr lang="zh-TW" altLang="en-US" sz="2000" b="1" dirty="0">
                <a:latin typeface="Microsoft JhengHei" panose="020B0604030504040204" pitchFamily="34" charset="-120"/>
                <a:ea typeface="Microsoft JhengHei" panose="020B0604030504040204" pitchFamily="34" charset="-120"/>
              </a:rPr>
              <a:t>成本低</a:t>
            </a:r>
            <a:endParaRPr lang="en-US" altLang="zh-TW" sz="2000" b="1" dirty="0">
              <a:latin typeface="Microsoft JhengHei" panose="020B0604030504040204" pitchFamily="34" charset="-120"/>
              <a:ea typeface="Microsoft JhengHei" panose="020B0604030504040204" pitchFamily="34" charset="-120"/>
            </a:endParaRPr>
          </a:p>
          <a:p>
            <a:pPr marL="342900" indent="-342900">
              <a:lnSpc>
                <a:spcPct val="1500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透過雲端，</a:t>
            </a:r>
            <a:r>
              <a:rPr lang="zh-TW" altLang="en-US" sz="2000" b="1" dirty="0">
                <a:latin typeface="Microsoft JhengHei" panose="020B0604030504040204" pitchFamily="34" charset="-120"/>
                <a:ea typeface="Microsoft JhengHei" panose="020B0604030504040204" pitchFamily="34" charset="-120"/>
              </a:rPr>
              <a:t>持續更新</a:t>
            </a:r>
            <a:r>
              <a:rPr lang="zh-TW" altLang="en-US" sz="2000" dirty="0">
                <a:latin typeface="Microsoft JhengHei" panose="020B0604030504040204" pitchFamily="34" charset="-120"/>
                <a:ea typeface="Microsoft JhengHei" panose="020B0604030504040204" pitchFamily="34" charset="-120"/>
              </a:rPr>
              <a:t>高風險路段警示資訊</a:t>
            </a:r>
            <a:endParaRPr lang="en-US" altLang="zh-TW" sz="2000" dirty="0">
              <a:latin typeface="Microsoft JhengHei" panose="020B0604030504040204" pitchFamily="34" charset="-120"/>
              <a:ea typeface="Microsoft JhengHei" panose="020B0604030504040204" pitchFamily="34" charset="-120"/>
            </a:endParaRPr>
          </a:p>
          <a:p>
            <a:pPr marL="342900" indent="-342900">
              <a:lnSpc>
                <a:spcPct val="1500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運用</a:t>
            </a:r>
            <a:r>
              <a:rPr lang="zh-TW" altLang="en-US" sz="2000" b="1" dirty="0">
                <a:latin typeface="Microsoft JhengHei" panose="020B0604030504040204" pitchFamily="34" charset="-120"/>
                <a:ea typeface="Microsoft JhengHei" panose="020B0604030504040204" pitchFamily="34" charset="-120"/>
              </a:rPr>
              <a:t>交通開放資料</a:t>
            </a:r>
            <a:r>
              <a:rPr lang="zh-TW" altLang="en-US" sz="2000" dirty="0">
                <a:latin typeface="Microsoft JhengHei" panose="020B0604030504040204" pitchFamily="34" charset="-120"/>
                <a:ea typeface="Microsoft JhengHei" panose="020B0604030504040204" pitchFamily="34" charset="-120"/>
              </a:rPr>
              <a:t>提升安全，符合</a:t>
            </a:r>
            <a:r>
              <a:rPr lang="zh-TW" altLang="zh-TW" sz="2000" dirty="0">
                <a:latin typeface="Microsoft JhengHei" panose="020B0604030504040204" pitchFamily="34" charset="-120"/>
                <a:ea typeface="Microsoft JhengHei" panose="020B0604030504040204" pitchFamily="34" charset="-120"/>
              </a:rPr>
              <a:t>「國家四年智慧運輸計畫」政策目標</a:t>
            </a:r>
            <a:endParaRPr lang="en-US" altLang="zh-TW" sz="2000" dirty="0">
              <a:latin typeface="Microsoft JhengHei" panose="020B0604030504040204" pitchFamily="34" charset="-120"/>
              <a:ea typeface="Microsoft JhengHei" panose="020B0604030504040204" pitchFamily="34" charset="-120"/>
            </a:endParaRPr>
          </a:p>
          <a:p>
            <a:pPr marL="342900" indent="-342900">
              <a:lnSpc>
                <a:spcPct val="1500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採</a:t>
            </a:r>
            <a:r>
              <a:rPr lang="zh-TW" altLang="en-US" sz="2000" b="1" dirty="0">
                <a:latin typeface="Microsoft JhengHei" panose="020B0604030504040204" pitchFamily="34" charset="-120"/>
                <a:ea typeface="Microsoft JhengHei" panose="020B0604030504040204" pitchFamily="34" charset="-120"/>
              </a:rPr>
              <a:t>語音即時警示</a:t>
            </a:r>
            <a:r>
              <a:rPr lang="zh-TW" altLang="en-US" sz="2000" dirty="0">
                <a:latin typeface="Microsoft JhengHei" panose="020B0604030504040204" pitchFamily="34" charset="-120"/>
                <a:ea typeface="Microsoft JhengHei" panose="020B0604030504040204" pitchFamily="34" charset="-120"/>
              </a:rPr>
              <a:t>，有效提升安全</a:t>
            </a:r>
            <a:endParaRPr lang="en-US" altLang="zh-TW" sz="2000" dirty="0">
              <a:latin typeface="Microsoft JhengHei" panose="020B0604030504040204" pitchFamily="34" charset="-120"/>
              <a:ea typeface="Microsoft JhengHei" panose="020B0604030504040204" pitchFamily="34" charset="-120"/>
            </a:endParaRPr>
          </a:p>
          <a:p>
            <a:pPr marL="342900" lvl="0" indent="-342900">
              <a:lnSpc>
                <a:spcPct val="150000"/>
              </a:lnSpc>
              <a:buFont typeface="Arial" pitchFamily="34" charset="0"/>
              <a:buChar char="•"/>
            </a:pPr>
            <a:r>
              <a:rPr lang="zh-TW" altLang="zh-TW" sz="2000" dirty="0">
                <a:latin typeface="Microsoft JhengHei" panose="020B0604030504040204" pitchFamily="34" charset="-120"/>
                <a:ea typeface="Microsoft JhengHei" panose="020B0604030504040204" pitchFamily="34" charset="-120"/>
              </a:rPr>
              <a:t>提供</a:t>
            </a:r>
            <a:r>
              <a:rPr lang="zh-TW" altLang="zh-TW" sz="2000" b="1" dirty="0">
                <a:latin typeface="Microsoft JhengHei" panose="020B0604030504040204" pitchFamily="34" charset="-120"/>
                <a:ea typeface="Microsoft JhengHei" panose="020B0604030504040204" pitchFamily="34" charset="-120"/>
              </a:rPr>
              <a:t>道路安全風險地圖</a:t>
            </a:r>
            <a:r>
              <a:rPr lang="zh-TW" altLang="zh-TW" sz="2000" dirty="0">
                <a:latin typeface="Microsoft JhengHei" panose="020B0604030504040204" pitchFamily="34" charset="-120"/>
                <a:ea typeface="Microsoft JhengHei" panose="020B0604030504040204" pitchFamily="34" charset="-120"/>
              </a:rPr>
              <a:t>，可支援政府交通單位決策之用</a:t>
            </a:r>
            <a:endParaRPr lang="en-US" altLang="zh-TW" sz="2000" dirty="0">
              <a:latin typeface="Microsoft JhengHei" panose="020B0604030504040204" pitchFamily="34" charset="-120"/>
              <a:ea typeface="Microsoft JhengHei" panose="020B0604030504040204" pitchFamily="34" charset="-120"/>
            </a:endParaRPr>
          </a:p>
          <a:p>
            <a:pPr marL="342900" indent="-342900">
              <a:lnSpc>
                <a:spcPts val="3200"/>
              </a:lnSpc>
              <a:buFont typeface="Arial" pitchFamily="34" charset="0"/>
              <a:buChar char="•"/>
            </a:pPr>
            <a:r>
              <a:rPr lang="zh-TW" altLang="zh-TW" sz="2000" dirty="0">
                <a:latin typeface="Microsoft JhengHei" panose="020B0604030504040204" pitchFamily="34" charset="-120"/>
                <a:ea typeface="Microsoft JhengHei" panose="020B0604030504040204" pitchFamily="34" charset="-120"/>
              </a:rPr>
              <a:t>可提供給所有用路人</a:t>
            </a:r>
            <a:r>
              <a:rPr lang="zh-TW" altLang="en-US" sz="2000" dirty="0">
                <a:latin typeface="Microsoft JhengHei" panose="020B0604030504040204" pitchFamily="34" charset="-120"/>
                <a:ea typeface="Microsoft JhengHei" panose="020B0604030504040204" pitchFamily="34" charset="-120"/>
              </a:rPr>
              <a:t>使用</a:t>
            </a:r>
            <a:endParaRPr lang="en-US" altLang="zh-TW" sz="2000" dirty="0">
              <a:latin typeface="Microsoft JhengHei" panose="020B0604030504040204" pitchFamily="34" charset="-120"/>
              <a:ea typeface="Microsoft JhengHei" panose="020B0604030504040204" pitchFamily="34" charset="-120"/>
            </a:endParaRPr>
          </a:p>
          <a:p>
            <a:pPr marL="342900" indent="-342900">
              <a:lnSpc>
                <a:spcPts val="32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建立駕駛人之</a:t>
            </a:r>
            <a:r>
              <a:rPr lang="zh-TW" altLang="en-US" sz="2000" b="1" dirty="0">
                <a:latin typeface="Microsoft JhengHei" panose="020B0604030504040204" pitchFamily="34" charset="-120"/>
                <a:ea typeface="Microsoft JhengHei" panose="020B0604030504040204" pitchFamily="34" charset="-120"/>
              </a:rPr>
              <a:t>駕駛安全模式</a:t>
            </a:r>
            <a:endParaRPr lang="en-US" altLang="zh-TW" sz="2000" b="1" dirty="0">
              <a:latin typeface="Microsoft JhengHei" panose="020B0604030504040204" pitchFamily="34" charset="-120"/>
              <a:ea typeface="Microsoft JhengHei" panose="020B0604030504040204" pitchFamily="34" charset="-120"/>
            </a:endParaRPr>
          </a:p>
          <a:p>
            <a:pPr marL="800100" lvl="1" indent="-342900">
              <a:lnSpc>
                <a:spcPts val="32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提高保戶採安全駕駛誘因，增進行車安全並可節省保費</a:t>
            </a:r>
            <a:endParaRPr lang="en-US" altLang="zh-TW" sz="2000" dirty="0">
              <a:latin typeface="Microsoft JhengHei" panose="020B0604030504040204" pitchFamily="34" charset="-120"/>
              <a:ea typeface="Microsoft JhengHei" panose="020B0604030504040204" pitchFamily="34" charset="-120"/>
            </a:endParaRPr>
          </a:p>
          <a:p>
            <a:pPr marL="800100" lvl="1" indent="-342900">
              <a:lnSpc>
                <a:spcPts val="32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遊覽車等公司也可以依其整體安全駕駛等級增進客戶滿意度</a:t>
            </a:r>
            <a:endParaRPr lang="en-US" altLang="zh-TW" sz="2000" dirty="0">
              <a:latin typeface="Microsoft JhengHei" panose="020B0604030504040204" pitchFamily="34" charset="-120"/>
              <a:ea typeface="Microsoft JhengHei" panose="020B0604030504040204" pitchFamily="34" charset="-120"/>
            </a:endParaRPr>
          </a:p>
          <a:p>
            <a:pPr marL="800100" lvl="1" indent="-342900">
              <a:lnSpc>
                <a:spcPts val="32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保險公司提供雲端安全駕駛分析服務費用</a:t>
            </a:r>
            <a:endParaRPr lang="en-US" altLang="zh-TW" sz="2000" dirty="0">
              <a:latin typeface="Microsoft JhengHei" panose="020B0604030504040204" pitchFamily="34" charset="-120"/>
              <a:ea typeface="Microsoft JhengHei" panose="020B0604030504040204" pitchFamily="34" charset="-120"/>
            </a:endParaRPr>
          </a:p>
          <a:p>
            <a:pPr marL="1257300" lvl="2" indent="-342900">
              <a:lnSpc>
                <a:spcPts val="32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提供差異化的汽車保險</a:t>
            </a:r>
            <a:endParaRPr lang="en-US" altLang="zh-TW" sz="2000" dirty="0">
              <a:latin typeface="Microsoft JhengHei" panose="020B0604030504040204" pitchFamily="34" charset="-120"/>
              <a:ea typeface="Microsoft JhengHei" panose="020B0604030504040204" pitchFamily="34" charset="-120"/>
            </a:endParaRPr>
          </a:p>
          <a:p>
            <a:pPr marL="1257300" lvl="2" indent="-342900">
              <a:lnSpc>
                <a:spcPts val="3200"/>
              </a:lnSpc>
              <a:buFont typeface="Arial" pitchFamily="34" charset="0"/>
              <a:buChar char="•"/>
            </a:pPr>
            <a:r>
              <a:rPr lang="zh-TW" altLang="en-US" sz="2000" dirty="0">
                <a:latin typeface="Microsoft JhengHei" panose="020B0604030504040204" pitchFamily="34" charset="-120"/>
                <a:ea typeface="Microsoft JhengHei" panose="020B0604030504040204" pitchFamily="34" charset="-120"/>
              </a:rPr>
              <a:t>可降低出險及理賠之風險</a:t>
            </a:r>
            <a:endParaRPr lang="en-US" altLang="zh-TW" sz="2000" dirty="0">
              <a:latin typeface="Microsoft JhengHei" panose="020B0604030504040204" pitchFamily="34" charset="-120"/>
              <a:ea typeface="Microsoft JhengHei" panose="020B0604030504040204" pitchFamily="34" charset="-120"/>
            </a:endParaRPr>
          </a:p>
          <a:p>
            <a:pPr marL="342900" lvl="0" indent="-342900">
              <a:lnSpc>
                <a:spcPct val="1500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342900" lvl="0" indent="-342900">
              <a:lnSpc>
                <a:spcPct val="150000"/>
              </a:lnSpc>
              <a:buFont typeface="Arial" pitchFamily="34" charset="0"/>
              <a:buChar char="•"/>
            </a:pPr>
            <a:endParaRPr lang="zh-TW"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p:txBody>
          <a:bodyPr/>
          <a:lstStyle/>
          <a:p>
            <a:fld id="{D4D8F46E-C503-47DA-B390-84F760ECC2E1}" type="slidenum">
              <a:rPr lang="zh-TW" altLang="en-US" smtClean="0"/>
              <a:t>6</a:t>
            </a:fld>
            <a:endParaRPr lang="zh-TW" altLang="en-US"/>
          </a:p>
        </p:txBody>
      </p:sp>
    </p:spTree>
    <p:extLst>
      <p:ext uri="{BB962C8B-B14F-4D97-AF65-F5344CB8AC3E}">
        <p14:creationId xmlns:p14="http://schemas.microsoft.com/office/powerpoint/2010/main" val="4264706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7574692" cy="707886"/>
          </a:xfrm>
          <a:prstGeom prst="rect">
            <a:avLst/>
          </a:prstGeom>
          <a:noFill/>
        </p:spPr>
        <p:txBody>
          <a:bodyPr wrap="square" rtlCol="0">
            <a:spAutoFit/>
          </a:bodyPr>
          <a:lstStyle/>
          <a:p>
            <a:r>
              <a:rPr lang="zh-CN" altLang="en-US" sz="4000" b="1" dirty="0">
                <a:solidFill>
                  <a:schemeClr val="accent1">
                    <a:lumMod val="75000"/>
                  </a:schemeClr>
                </a:solidFill>
                <a:latin typeface="微軟正黑體" panose="020B0604030504040204" pitchFamily="34" charset="-120"/>
                <a:ea typeface="微軟正黑體" panose="020B0604030504040204" pitchFamily="34" charset="-120"/>
              </a:rPr>
              <a:t>服務等級協議（</a:t>
            </a:r>
            <a:r>
              <a:rPr lang="en-US" altLang="zh-TW" sz="4000" b="1" dirty="0">
                <a:solidFill>
                  <a:schemeClr val="accent1">
                    <a:lumMod val="75000"/>
                  </a:schemeClr>
                </a:solidFill>
                <a:latin typeface="微軟正黑體" panose="020B0604030504040204" pitchFamily="34" charset="-120"/>
                <a:ea typeface="微軟正黑體" panose="020B0604030504040204" pitchFamily="34" charset="-120"/>
              </a:rPr>
              <a:t>SLA</a:t>
            </a:r>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309676" y="1340768"/>
            <a:ext cx="8676456" cy="4953023"/>
          </a:xfrm>
          <a:prstGeom prst="rect">
            <a:avLst/>
          </a:prstGeom>
          <a:noFill/>
        </p:spPr>
        <p:txBody>
          <a:bodyPr wrap="square" rtlCol="0">
            <a:spAutoFit/>
          </a:bodyPr>
          <a:lstStyle/>
          <a:p>
            <a:pPr>
              <a:lnSpc>
                <a:spcPct val="150000"/>
              </a:lnSpc>
              <a:spcAft>
                <a:spcPts val="1800"/>
              </a:spcAft>
            </a:pP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供應者提供的服務</a:t>
            </a: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TW" altLang="en-US" sz="2200" dirty="0">
                <a:latin typeface="微軟正黑體" panose="020B0604030504040204" pitchFamily="34" charset="-120"/>
                <a:ea typeface="微軟正黑體" panose="020B0604030504040204" pitchFamily="34" charset="-120"/>
              </a:rPr>
              <a:t>本服務不同平台之</a:t>
            </a:r>
            <a:r>
              <a:rPr lang="zh-CN" altLang="en-US" sz="2200" dirty="0">
                <a:latin typeface="微軟正黑體" panose="020B0604030504040204" pitchFamily="34" charset="-120"/>
                <a:ea typeface="微軟正黑體" panose="020B0604030504040204" pitchFamily="34" charset="-120"/>
              </a:rPr>
              <a:t>行動裝置</a:t>
            </a:r>
            <a:r>
              <a:rPr lang="en-US" altLang="zh-TW"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如</a:t>
            </a:r>
            <a:r>
              <a:rPr lang="en-US" altLang="zh-TW" sz="2200" dirty="0">
                <a:latin typeface="微軟正黑體" panose="020B0604030504040204" pitchFamily="34" charset="-120"/>
                <a:ea typeface="微軟正黑體" panose="020B0604030504040204" pitchFamily="34" charset="-120"/>
              </a:rPr>
              <a:t>Android</a:t>
            </a:r>
            <a:r>
              <a:rPr lang="zh-TW" altLang="en-US" sz="2200" dirty="0">
                <a:latin typeface="微軟正黑體" panose="020B0604030504040204" pitchFamily="34" charset="-120"/>
                <a:ea typeface="微軟正黑體" panose="020B0604030504040204" pitchFamily="34" charset="-120"/>
              </a:rPr>
              <a:t>、</a:t>
            </a:r>
            <a:r>
              <a:rPr lang="en-US" altLang="zh-CN" sz="2200" dirty="0">
                <a:latin typeface="微軟正黑體" panose="020B0604030504040204" pitchFamily="34" charset="-120"/>
                <a:ea typeface="微軟正黑體" panose="020B0604030504040204" pitchFamily="34" charset="-120"/>
              </a:rPr>
              <a:t>iOS</a:t>
            </a:r>
            <a:r>
              <a:rPr lang="zh-TW" altLang="en-US" sz="2200" dirty="0">
                <a:latin typeface="微軟正黑體" panose="020B0604030504040204" pitchFamily="34" charset="-120"/>
                <a:ea typeface="微軟正黑體" panose="020B0604030504040204" pitchFamily="34" charset="-120"/>
              </a:rPr>
              <a:t> </a:t>
            </a:r>
            <a:r>
              <a:rPr lang="en-US" altLang="zh-TW" sz="2200" dirty="0">
                <a:latin typeface="微軟正黑體" panose="020B0604030504040204" pitchFamily="34" charset="-120"/>
                <a:ea typeface="微軟正黑體" panose="020B0604030504040204" pitchFamily="34" charset="-120"/>
              </a:rPr>
              <a:t>)</a:t>
            </a:r>
            <a:r>
              <a:rPr lang="zh-CN" altLang="en-US" sz="2200" dirty="0">
                <a:latin typeface="微軟正黑體" panose="020B0604030504040204" pitchFamily="34" charset="-120"/>
                <a:ea typeface="微軟正黑體" panose="020B0604030504040204" pitchFamily="34" charset="-120"/>
              </a:rPr>
              <a:t>用戶皆可使用</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語音及振動即時提供用戶道路危險警示</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用戶</a:t>
            </a:r>
            <a:r>
              <a:rPr lang="zh-TW" altLang="en-US" sz="2200" dirty="0">
                <a:latin typeface="微軟正黑體" panose="020B0604030504040204" pitchFamily="34" charset="-120"/>
                <a:ea typeface="微軟正黑體" panose="020B0604030504040204" pitchFamily="34" charset="-120"/>
              </a:rPr>
              <a:t>安全駕駛</a:t>
            </a:r>
            <a:r>
              <a:rPr lang="zh-CN" altLang="en-US" sz="2200" dirty="0">
                <a:latin typeface="微軟正黑體" panose="020B0604030504040204" pitchFamily="34" charset="-120"/>
                <a:ea typeface="微軟正黑體" panose="020B0604030504040204" pitchFamily="34" charset="-120"/>
              </a:rPr>
              <a:t>數據分析</a:t>
            </a:r>
            <a:r>
              <a:rPr lang="zh-TW" altLang="en-US" sz="2200" dirty="0">
                <a:latin typeface="微軟正黑體" panose="020B0604030504040204" pitchFamily="34" charset="-120"/>
                <a:ea typeface="微軟正黑體" panose="020B0604030504040204" pitchFamily="34" charset="-120"/>
              </a:rPr>
              <a:t>及建模</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TW" sz="22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p:txBody>
          <a:bodyPr/>
          <a:lstStyle/>
          <a:p>
            <a:fld id="{D4D8F46E-C503-47DA-B390-84F760ECC2E1}" type="slidenum">
              <a:rPr lang="zh-TW" altLang="en-US" smtClean="0"/>
              <a:t>7</a:t>
            </a:fld>
            <a:endParaRPr lang="zh-TW" altLang="en-US"/>
          </a:p>
        </p:txBody>
      </p:sp>
    </p:spTree>
    <p:extLst>
      <p:ext uri="{BB962C8B-B14F-4D97-AF65-F5344CB8AC3E}">
        <p14:creationId xmlns:p14="http://schemas.microsoft.com/office/powerpoint/2010/main" val="2865113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09676" y="1340768"/>
            <a:ext cx="8676456" cy="7322902"/>
          </a:xfrm>
          <a:prstGeom prst="rect">
            <a:avLst/>
          </a:prstGeom>
          <a:noFill/>
        </p:spPr>
        <p:txBody>
          <a:bodyPr wrap="square" rtlCol="0">
            <a:spAutoFit/>
          </a:bodyPr>
          <a:lstStyle/>
          <a:p>
            <a:pPr>
              <a:lnSpc>
                <a:spcPct val="150000"/>
              </a:lnSpc>
              <a:spcAft>
                <a:spcPts val="1800"/>
              </a:spcAft>
            </a:pPr>
            <a:r>
              <a:rPr lang="zh-TW" altLang="en-US"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供應者與消費者的責任</a:t>
            </a: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本服務應於正常情況下，</a:t>
            </a:r>
            <a:r>
              <a:rPr lang="zh-TW" altLang="en-US" sz="2200" dirty="0">
                <a:latin typeface="微軟正黑體" panose="020B0604030504040204" pitchFamily="34" charset="-120"/>
                <a:ea typeface="微軟正黑體" panose="020B0604030504040204" pitchFamily="34" charset="-120"/>
              </a:rPr>
              <a:t>提</a:t>
            </a:r>
            <a:r>
              <a:rPr lang="zh-CN" altLang="en-US" sz="2200" dirty="0">
                <a:latin typeface="微軟正黑體" panose="020B0604030504040204" pitchFamily="34" charset="-120"/>
                <a:ea typeface="微軟正黑體" panose="020B0604030504040204" pitchFamily="34" charset="-120"/>
              </a:rPr>
              <a:t>供</a:t>
            </a:r>
            <a:r>
              <a:rPr lang="zh-TW" altLang="en-US" sz="2200" dirty="0">
                <a:latin typeface="微軟正黑體" panose="020B0604030504040204" pitchFamily="34" charset="-120"/>
                <a:ea typeface="微軟正黑體" panose="020B0604030504040204" pitchFamily="34" charset="-120"/>
              </a:rPr>
              <a:t>與</a:t>
            </a:r>
            <a:r>
              <a:rPr lang="zh-CN" altLang="en-US" sz="2200" dirty="0">
                <a:latin typeface="微軟正黑體" panose="020B0604030504040204" pitchFamily="34" charset="-120"/>
                <a:ea typeface="微軟正黑體" panose="020B0604030504040204" pitchFamily="34" charset="-120"/>
              </a:rPr>
              <a:t>消費者</a:t>
            </a:r>
            <a:r>
              <a:rPr lang="zh-TW" altLang="en-US" sz="2200" dirty="0">
                <a:latin typeface="微軟正黑體" panose="020B0604030504040204" pitchFamily="34" charset="-120"/>
                <a:ea typeface="微軟正黑體" panose="020B0604030504040204" pitchFamily="34" charset="-120"/>
              </a:rPr>
              <a:t>所訂定之</a:t>
            </a:r>
            <a:r>
              <a:rPr lang="zh-CN" altLang="en-US" sz="2200" dirty="0">
                <a:latin typeface="微軟正黑體" panose="020B0604030504040204" pitchFamily="34" charset="-120"/>
                <a:ea typeface="微軟正黑體" panose="020B0604030504040204" pitchFamily="34" charset="-120"/>
              </a:rPr>
              <a:t>服務</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本服務應提供</a:t>
            </a:r>
            <a:r>
              <a:rPr lang="en-US" altLang="zh-TW" sz="2400" dirty="0"/>
              <a:t>&gt;=99%</a:t>
            </a:r>
            <a:r>
              <a:rPr lang="zh-CN" altLang="en-US" sz="2400" dirty="0"/>
              <a:t>使用效能的服務</a:t>
            </a:r>
            <a:endParaRPr lang="en-US" altLang="zh-CN" sz="2400" dirty="0"/>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消費者於履行使用方法情況下服務具有異常之行為，得以索賠</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於不可抗力因素下造成之服務異常，不在索賠範圍內</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TW" altLang="en-US" sz="2200" dirty="0">
                <a:latin typeface="微軟正黑體" panose="020B0604030504040204" pitchFamily="34" charset="-120"/>
                <a:ea typeface="微軟正黑體" panose="020B0604030504040204" pitchFamily="34" charset="-120"/>
              </a:rPr>
              <a:t>為能有效建立駕駛安全模式</a:t>
            </a:r>
            <a:r>
              <a:rPr lang="zh-CN" altLang="en-US"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消費者啟用服務頻率須依規定</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TW" sz="22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p:txBody>
          <a:bodyPr/>
          <a:lstStyle/>
          <a:p>
            <a:fld id="{D4D8F46E-C503-47DA-B390-84F760ECC2E1}" type="slidenum">
              <a:rPr lang="zh-TW" altLang="en-US" smtClean="0"/>
              <a:t>8</a:t>
            </a:fld>
            <a:endParaRPr lang="zh-TW" altLang="en-US"/>
          </a:p>
        </p:txBody>
      </p:sp>
      <p:sp>
        <p:nvSpPr>
          <p:cNvPr id="5" name="文字方塊 4">
            <a:extLst>
              <a:ext uri="{FF2B5EF4-FFF2-40B4-BE49-F238E27FC236}">
                <a16:creationId xmlns:a16="http://schemas.microsoft.com/office/drawing/2014/main" id="{8B4D4F4E-EA9D-514E-B00B-B98E2E421DCD}"/>
              </a:ext>
            </a:extLst>
          </p:cNvPr>
          <p:cNvSpPr txBox="1"/>
          <p:nvPr/>
        </p:nvSpPr>
        <p:spPr>
          <a:xfrm>
            <a:off x="309676" y="188640"/>
            <a:ext cx="7574692"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服務等級協議（</a:t>
            </a:r>
            <a:r>
              <a:rPr lang="en-US" altLang="zh-TW" sz="4000" b="1" dirty="0">
                <a:solidFill>
                  <a:schemeClr val="accent1">
                    <a:lumMod val="75000"/>
                  </a:schemeClr>
                </a:solidFill>
                <a:latin typeface="微軟正黑體" panose="020B0604030504040204" pitchFamily="34" charset="-120"/>
                <a:ea typeface="微軟正黑體" panose="020B0604030504040204" pitchFamily="34" charset="-120"/>
              </a:rPr>
              <a:t>SLA</a:t>
            </a:r>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249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310014" y="896526"/>
                <a:ext cx="8676456" cy="6903365"/>
              </a:xfrm>
              <a:prstGeom prst="rect">
                <a:avLst/>
              </a:prstGeom>
              <a:noFill/>
            </p:spPr>
            <p:txBody>
              <a:bodyPr wrap="square" rtlCol="0">
                <a:spAutoFit/>
              </a:bodyPr>
              <a:lstStyle/>
              <a:p>
                <a:pPr>
                  <a:lnSpc>
                    <a:spcPct val="150000"/>
                  </a:lnSpc>
                  <a:spcAft>
                    <a:spcPts val="1800"/>
                  </a:spcAft>
                </a:pPr>
                <a:r>
                  <a:rPr lang="zh-TW" altLang="en-US"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一套監督服務的審核機制</a:t>
                </a: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100" dirty="0">
                    <a:latin typeface="微軟正黑體" panose="020B0604030504040204" pitchFamily="34" charset="-120"/>
                    <a:ea typeface="微軟正黑體" panose="020B0604030504040204" pitchFamily="34" charset="-120"/>
                  </a:rPr>
                  <a:t>可用時間</a:t>
                </a:r>
                <a:r>
                  <a:rPr lang="en-US" altLang="zh-CN" sz="2100" dirty="0">
                    <a:latin typeface="微軟正黑體" panose="020B0604030504040204" pitchFamily="34" charset="-120"/>
                    <a:ea typeface="微軟正黑體" panose="020B0604030504040204" pitchFamily="34" charset="-120"/>
                  </a:rPr>
                  <a:t>(</a:t>
                </a:r>
                <a:r>
                  <a:rPr lang="zh-CN" altLang="en-US" sz="2100" dirty="0">
                    <a:latin typeface="微軟正黑體" panose="020B0604030504040204" pitchFamily="34" charset="-120"/>
                    <a:ea typeface="微軟正黑體" panose="020B0604030504040204" pitchFamily="34" charset="-120"/>
                  </a:rPr>
                  <a:t>分鐘</a:t>
                </a:r>
                <a:r>
                  <a:rPr lang="en-US" altLang="zh-CN" sz="2100" dirty="0">
                    <a:latin typeface="微軟正黑體" panose="020B0604030504040204" pitchFamily="34" charset="-120"/>
                    <a:ea typeface="微軟正黑體" panose="020B0604030504040204" pitchFamily="34" charset="-120"/>
                  </a:rPr>
                  <a:t>)</a:t>
                </a:r>
                <a:r>
                  <a:rPr lang="zh-CN" altLang="en-US" sz="2100" dirty="0">
                    <a:latin typeface="微軟正黑體" panose="020B0604030504040204" pitchFamily="34" charset="-120"/>
                    <a:ea typeface="微軟正黑體" panose="020B0604030504040204" pitchFamily="34" charset="-120"/>
                  </a:rPr>
                  <a:t>：為計費月份期間，消費者</a:t>
                </a:r>
                <a:r>
                  <a:rPr lang="zh-TW" altLang="en-US" sz="2100" dirty="0">
                    <a:latin typeface="微軟正黑體" panose="020B0604030504040204" pitchFamily="34" charset="-120"/>
                    <a:ea typeface="微軟正黑體" panose="020B0604030504040204" pitchFamily="34" charset="-120"/>
                  </a:rPr>
                  <a:t>啟</a:t>
                </a:r>
                <a:r>
                  <a:rPr lang="zh-CN" altLang="en-US" sz="2100" dirty="0">
                    <a:latin typeface="微軟正黑體" panose="020B0604030504040204" pitchFamily="34" charset="-120"/>
                    <a:ea typeface="微軟正黑體" panose="020B0604030504040204" pitchFamily="34" charset="-120"/>
                  </a:rPr>
                  <a:t>用服務</a:t>
                </a:r>
                <a:r>
                  <a:rPr lang="zh-TW" altLang="en-US" sz="2100" dirty="0">
                    <a:latin typeface="微軟正黑體" panose="020B0604030504040204" pitchFamily="34" charset="-120"/>
                    <a:ea typeface="微軟正黑體" panose="020B0604030504040204" pitchFamily="34" charset="-120"/>
                  </a:rPr>
                  <a:t>之分鐘數</a:t>
                </a:r>
                <a:endParaRPr lang="en-US" altLang="zh-CN" sz="21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100" dirty="0">
                    <a:latin typeface="微軟正黑體" panose="020B0604030504040204" pitchFamily="34" charset="-120"/>
                    <a:ea typeface="微軟正黑體" panose="020B0604030504040204" pitchFamily="34" charset="-120"/>
                  </a:rPr>
                  <a:t>停機時間：消費者使用服務錯誤頻率超過</a:t>
                </a:r>
                <a:r>
                  <a:rPr lang="en-US" altLang="zh-CN" sz="2100" dirty="0">
                    <a:latin typeface="微軟正黑體" panose="020B0604030504040204" pitchFamily="34" charset="-120"/>
                    <a:ea typeface="微軟正黑體" panose="020B0604030504040204" pitchFamily="34" charset="-120"/>
                  </a:rPr>
                  <a:t>5%</a:t>
                </a:r>
                <a:r>
                  <a:rPr lang="zh-CN" altLang="en-US" sz="2100" dirty="0">
                    <a:latin typeface="微軟正黑體" panose="020B0604030504040204" pitchFamily="34" charset="-120"/>
                    <a:ea typeface="微軟正黑體" panose="020B0604030504040204" pitchFamily="34" charset="-120"/>
                  </a:rPr>
                  <a:t>以上之情況</a:t>
                </a:r>
                <a:endParaRPr lang="en-US" altLang="zh-CN" sz="21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14:m>
                  <m:oMath xmlns:m="http://schemas.openxmlformats.org/officeDocument/2006/math">
                    <m:r>
                      <m:rPr>
                        <m:nor/>
                      </m:rPr>
                      <a:rPr lang="zh-CN" altLang="en-US" sz="2100" dirty="0">
                        <a:latin typeface="微軟正黑體" panose="020B0604030504040204" pitchFamily="34" charset="-120"/>
                        <a:ea typeface="微軟正黑體" panose="020B0604030504040204" pitchFamily="34" charset="-120"/>
                      </a:rPr>
                      <m:t>每月正常運作時間</m:t>
                    </m:r>
                    <m:r>
                      <m:rPr>
                        <m:nor/>
                      </m:rPr>
                      <a:rPr lang="en-US" altLang="zh-CN" sz="2100" dirty="0">
                        <a:latin typeface="微軟正黑體" panose="020B0604030504040204" pitchFamily="34" charset="-120"/>
                        <a:ea typeface="微軟正黑體" panose="020B0604030504040204" pitchFamily="34" charset="-120"/>
                      </a:rPr>
                      <m:t>(%)=</m:t>
                    </m:r>
                    <m:d>
                      <m:dPr>
                        <m:begChr m:val="["/>
                        <m:endChr m:val="]"/>
                        <m:ctrlPr>
                          <a:rPr lang="en-US" altLang="zh-CN" sz="2100" i="1" dirty="0" smtClean="0">
                            <a:latin typeface="Cambria Math" panose="02040503050406030204" pitchFamily="18" charset="0"/>
                            <a:ea typeface="微軟正黑體" panose="020B0604030504040204" pitchFamily="34" charset="-120"/>
                          </a:rPr>
                        </m:ctrlPr>
                      </m:dPr>
                      <m:e>
                        <m:r>
                          <a:rPr lang="en-US" altLang="zh-CN" sz="2100" dirty="0">
                            <a:latin typeface="Cambria Math" panose="02040503050406030204" pitchFamily="18" charset="0"/>
                            <a:ea typeface="微軟正黑體" panose="020B0604030504040204" pitchFamily="34" charset="-120"/>
                          </a:rPr>
                          <m:t>(</m:t>
                        </m:r>
                        <m:r>
                          <a:rPr lang="zh-CN" altLang="en-US" sz="2100" i="1" dirty="0">
                            <a:latin typeface="Cambria Math" panose="02040503050406030204" pitchFamily="18" charset="0"/>
                            <a:ea typeface="微軟正黑體" panose="020B0604030504040204" pitchFamily="34" charset="-120"/>
                          </a:rPr>
                          <m:t>可用時間</m:t>
                        </m:r>
                        <m:r>
                          <a:rPr lang="en-US" altLang="zh-CN" sz="2100" i="1" dirty="0">
                            <a:latin typeface="Cambria Math" panose="02040503050406030204" pitchFamily="18" charset="0"/>
                            <a:ea typeface="微軟正黑體" panose="020B0604030504040204" pitchFamily="34" charset="-120"/>
                          </a:rPr>
                          <m:t>−</m:t>
                        </m:r>
                        <m:r>
                          <a:rPr lang="zh-CN" altLang="en-US" sz="2100" i="1" dirty="0">
                            <a:latin typeface="Cambria Math" panose="02040503050406030204" pitchFamily="18" charset="0"/>
                            <a:ea typeface="微軟正黑體" panose="020B0604030504040204" pitchFamily="34" charset="-120"/>
                          </a:rPr>
                          <m:t>停機時間</m:t>
                        </m:r>
                        <m:r>
                          <m:rPr>
                            <m:nor/>
                          </m:rPr>
                          <a:rPr lang="en-US" altLang="zh-CN" sz="2100" dirty="0">
                            <a:latin typeface="微軟正黑體" panose="020B0604030504040204" pitchFamily="34" charset="-120"/>
                            <a:ea typeface="微軟正黑體" panose="020B0604030504040204" pitchFamily="34" charset="-120"/>
                          </a:rPr>
                          <m:t>)/</m:t>
                        </m:r>
                        <m:r>
                          <m:rPr>
                            <m:nor/>
                          </m:rPr>
                          <a:rPr lang="zh-CN" altLang="en-US" sz="2100" dirty="0">
                            <a:latin typeface="微軟正黑體" panose="020B0604030504040204" pitchFamily="34" charset="-120"/>
                            <a:ea typeface="微軟正黑體" panose="020B0604030504040204" pitchFamily="34" charset="-120"/>
                          </a:rPr>
                          <m:t>可用時間</m:t>
                        </m:r>
                        <m:r>
                          <m:rPr>
                            <m:nor/>
                          </m:rPr>
                          <a:rPr lang="en-US" altLang="zh-CN" sz="2100" dirty="0">
                            <a:latin typeface="微軟正黑體" panose="020B0604030504040204" pitchFamily="34" charset="-120"/>
                            <a:ea typeface="微軟正黑體" panose="020B0604030504040204" pitchFamily="34" charset="-120"/>
                          </a:rPr>
                          <m:t>)</m:t>
                        </m:r>
                        <m:r>
                          <m:rPr>
                            <m:nor/>
                          </m:rPr>
                          <a:rPr lang="en-US" altLang="zh-CN" sz="2100" dirty="0">
                            <a:latin typeface="微軟正黑體" panose="020B0604030504040204" pitchFamily="34" charset="-120"/>
                            <a:ea typeface="微軟正黑體" panose="020B0604030504040204" pitchFamily="34" charset="-120"/>
                          </a:rPr>
                          <m:t>x</m:t>
                        </m:r>
                        <m:r>
                          <m:rPr>
                            <m:nor/>
                          </m:rPr>
                          <a:rPr lang="en-US" altLang="zh-CN" sz="2100" dirty="0">
                            <a:latin typeface="微軟正黑體" panose="020B0604030504040204" pitchFamily="34" charset="-120"/>
                            <a:ea typeface="微軟正黑體" panose="020B0604030504040204" pitchFamily="34" charset="-120"/>
                          </a:rPr>
                          <m:t>100</m:t>
                        </m:r>
                      </m:e>
                    </m:d>
                  </m:oMath>
                </a14:m>
                <a:endParaRPr lang="en-US" altLang="zh-CN" sz="2100" dirty="0">
                  <a:latin typeface="微軟正黑體" panose="020B0604030504040204" pitchFamily="34" charset="-120"/>
                  <a:ea typeface="微軟正黑體" panose="020B0604030504040204" pitchFamily="34" charset="-120"/>
                </a:endParaRPr>
              </a:p>
              <a:p>
                <a:pPr lvl="1" algn="ctr">
                  <a:lnSpc>
                    <a:spcPct val="150000"/>
                  </a:lnSpc>
                  <a:spcBef>
                    <a:spcPts val="600"/>
                  </a:spcBef>
                </a:pPr>
                <a:endParaRPr lang="en-US" altLang="zh-CN" sz="14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endParaRPr lang="en-US" altLang="zh-TW" sz="2200" dirty="0">
                  <a:latin typeface="微軟正黑體" panose="020B0604030504040204" pitchFamily="34" charset="-120"/>
                  <a:ea typeface="微軟正黑體" panose="020B0604030504040204" pitchFamily="34" charset="-120"/>
                </a:endParaRPr>
              </a:p>
              <a:p>
                <a:pPr>
                  <a:lnSpc>
                    <a:spcPct val="150000"/>
                  </a:lnSpc>
                  <a:spcBef>
                    <a:spcPts val="600"/>
                  </a:spcBef>
                </a:pP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310014" y="896526"/>
                <a:ext cx="8676456" cy="6903365"/>
              </a:xfrm>
              <a:prstGeom prst="rect">
                <a:avLst/>
              </a:prstGeom>
              <a:blipFill rotWithShape="0">
                <a:blip r:embed="rId3"/>
                <a:stretch>
                  <a:fillRect l="-1476"/>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a:xfrm>
            <a:off x="6553200" y="6356350"/>
            <a:ext cx="2133600" cy="365125"/>
          </a:xfrm>
        </p:spPr>
        <p:txBody>
          <a:bodyPr/>
          <a:lstStyle/>
          <a:p>
            <a:fld id="{D4D8F46E-C503-47DA-B390-84F760ECC2E1}" type="slidenum">
              <a:rPr lang="zh-TW" altLang="en-US" smtClean="0"/>
              <a:t>9</a:t>
            </a:fld>
            <a:endParaRPr lang="zh-TW" altLang="en-US"/>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0A2A342E-F9E9-5942-AD0E-A9509D679E92}"/>
                  </a:ext>
                </a:extLst>
              </p:cNvPr>
              <p:cNvGraphicFramePr>
                <a:graphicFrameLocks noGrp="1"/>
              </p:cNvGraphicFramePr>
              <p:nvPr>
                <p:extLst>
                  <p:ext uri="{D42A27DB-BD31-4B8C-83A1-F6EECF244321}">
                    <p14:modId xmlns:p14="http://schemas.microsoft.com/office/powerpoint/2010/main" val="1697312703"/>
                  </p:ext>
                </p:extLst>
              </p:nvPr>
            </p:nvGraphicFramePr>
            <p:xfrm>
              <a:off x="925881" y="4062721"/>
              <a:ext cx="7444722" cy="1996332"/>
            </p:xfrm>
            <a:graphic>
              <a:graphicData uri="http://schemas.openxmlformats.org/drawingml/2006/table">
                <a:tbl>
                  <a:tblPr firstRow="1" bandRow="1">
                    <a:tableStyleId>{5C22544A-7EE6-4342-B048-85BDC9FD1C3A}</a:tableStyleId>
                  </a:tblPr>
                  <a:tblGrid>
                    <a:gridCol w="2421983">
                      <a:extLst>
                        <a:ext uri="{9D8B030D-6E8A-4147-A177-3AD203B41FA5}">
                          <a16:colId xmlns:a16="http://schemas.microsoft.com/office/drawing/2014/main" val="1765379432"/>
                        </a:ext>
                      </a:extLst>
                    </a:gridCol>
                    <a:gridCol w="5022739">
                      <a:extLst>
                        <a:ext uri="{9D8B030D-6E8A-4147-A177-3AD203B41FA5}">
                          <a16:colId xmlns:a16="http://schemas.microsoft.com/office/drawing/2014/main" val="422646902"/>
                        </a:ext>
                      </a:extLst>
                    </a:gridCol>
                  </a:tblGrid>
                  <a:tr h="499083">
                    <a:tc>
                      <a:txBody>
                        <a:bodyPr/>
                        <a:lstStyle/>
                        <a:p>
                          <a:pPr algn="ctr"/>
                          <a:r>
                            <a:rPr lang="zh-TW" altLang="en-US" b="0" dirty="0">
                              <a:solidFill>
                                <a:schemeClr val="tx1"/>
                              </a:solidFill>
                              <a:latin typeface="Microsoft JhengHei" panose="020B0604030504040204" pitchFamily="34" charset="-120"/>
                              <a:ea typeface="Microsoft JhengHei" panose="020B0604030504040204" pitchFamily="34" charset="-120"/>
                            </a:rPr>
                            <a:t>每月正常運作時間</a:t>
                          </a:r>
                          <a:r>
                            <a:rPr lang="en-US" altLang="zh-TW" b="0" dirty="0">
                              <a:solidFill>
                                <a:schemeClr val="tx1"/>
                              </a:solidFill>
                              <a:latin typeface="Microsoft JhengHei" panose="020B0604030504040204" pitchFamily="34" charset="-120"/>
                              <a:ea typeface="Microsoft JhengHei" panose="020B0604030504040204" pitchFamily="34" charset="-120"/>
                            </a:rPr>
                            <a:t>(%)</a:t>
                          </a:r>
                          <a:endParaRPr lang="zh-TW" altLang="en-US" b="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1800" b="0" kern="1200" dirty="0">
                              <a:solidFill>
                                <a:schemeClr val="tx1"/>
                              </a:solidFill>
                              <a:latin typeface="Microsoft JhengHei" panose="020B0604030504040204" pitchFamily="34" charset="-120"/>
                              <a:ea typeface="Microsoft JhengHei" panose="020B0604030504040204" pitchFamily="34" charset="-120"/>
                              <a:cs typeface="+mn-cs"/>
                            </a:rPr>
                            <a:t>每月服務結算後免費獲得額外服務使用天數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354533"/>
                      </a:ext>
                    </a:extLst>
                  </a:tr>
                  <a:tr h="499083">
                    <a:tc>
                      <a:txBody>
                        <a:bodyPr/>
                        <a:lstStyle/>
                        <a:p>
                          <a:pPr marL="0" algn="ctr" defTabSz="914400" rtl="0" eaLnBrk="1" latinLnBrk="0" hangingPunct="1"/>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99% - </a:t>
                          </a:r>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 </a:t>
                          </a:r>
                          <a:r>
                            <a:rPr lang="zh-CN"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2486706"/>
                      </a:ext>
                    </a:extLst>
                  </a:tr>
                  <a:tr h="499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95.0% - </a:t>
                          </a:r>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90.0%</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7 </a:t>
                          </a:r>
                          <a:r>
                            <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29497"/>
                      </a:ext>
                    </a:extLst>
                  </a:tr>
                  <a:tr h="499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90.0%</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14 </a:t>
                          </a:r>
                          <a:r>
                            <a:rPr lang="zh-CN"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291095"/>
                      </a:ext>
                    </a:extLst>
                  </a:tr>
                </a:tbl>
              </a:graphicData>
            </a:graphic>
          </p:graphicFrame>
        </mc:Choice>
        <mc:Fallback xmlns="">
          <p:graphicFrame>
            <p:nvGraphicFramePr>
              <p:cNvPr id="3" name="表格 2">
                <a:extLst>
                  <a:ext uri="{FF2B5EF4-FFF2-40B4-BE49-F238E27FC236}">
                    <a16:creationId xmlns="" xmlns:a16="http://schemas.microsoft.com/office/drawing/2014/main" xmlns:a14="http://schemas.microsoft.com/office/drawing/2010/main" id="{0A2A342E-F9E9-5942-AD0E-A9509D679E92}"/>
                  </a:ext>
                </a:extLst>
              </p:cNvPr>
              <p:cNvGraphicFramePr>
                <a:graphicFrameLocks noGrp="1"/>
              </p:cNvGraphicFramePr>
              <p:nvPr>
                <p:extLst>
                  <p:ext uri="{D42A27DB-BD31-4B8C-83A1-F6EECF244321}">
                    <p14:modId xmlns:p14="http://schemas.microsoft.com/office/powerpoint/2010/main" val="1697312703"/>
                  </p:ext>
                </p:extLst>
              </p:nvPr>
            </p:nvGraphicFramePr>
            <p:xfrm>
              <a:off x="925881" y="4062721"/>
              <a:ext cx="7444722" cy="1996332"/>
            </p:xfrm>
            <a:graphic>
              <a:graphicData uri="http://schemas.openxmlformats.org/drawingml/2006/table">
                <a:tbl>
                  <a:tblPr firstRow="1" bandRow="1">
                    <a:tableStyleId>{5C22544A-7EE6-4342-B048-85BDC9FD1C3A}</a:tableStyleId>
                  </a:tblPr>
                  <a:tblGrid>
                    <a:gridCol w="2421983">
                      <a:extLst>
                        <a:ext uri="{9D8B030D-6E8A-4147-A177-3AD203B41FA5}">
                          <a16:colId xmlns="" xmlns:a16="http://schemas.microsoft.com/office/drawing/2014/main" xmlns:a14="http://schemas.microsoft.com/office/drawing/2010/main" val="1765379432"/>
                        </a:ext>
                      </a:extLst>
                    </a:gridCol>
                    <a:gridCol w="5022739">
                      <a:extLst>
                        <a:ext uri="{9D8B030D-6E8A-4147-A177-3AD203B41FA5}">
                          <a16:colId xmlns="" xmlns:a16="http://schemas.microsoft.com/office/drawing/2014/main" xmlns:a14="http://schemas.microsoft.com/office/drawing/2010/main" val="422646902"/>
                        </a:ext>
                      </a:extLst>
                    </a:gridCol>
                  </a:tblGrid>
                  <a:tr h="499083">
                    <a:tc>
                      <a:txBody>
                        <a:bodyPr/>
                        <a:lstStyle/>
                        <a:p>
                          <a:pPr algn="ctr"/>
                          <a:r>
                            <a:rPr lang="zh-TW" altLang="en-US" b="0" dirty="0">
                              <a:solidFill>
                                <a:schemeClr val="tx1"/>
                              </a:solidFill>
                              <a:latin typeface="Microsoft JhengHei" panose="020B0604030504040204" pitchFamily="34" charset="-120"/>
                              <a:ea typeface="Microsoft JhengHei" panose="020B0604030504040204" pitchFamily="34" charset="-120"/>
                            </a:rPr>
                            <a:t>每月正常運作時間</a:t>
                          </a:r>
                          <a:r>
                            <a:rPr lang="en-US" altLang="zh-TW" b="0" dirty="0">
                              <a:solidFill>
                                <a:schemeClr val="tx1"/>
                              </a:solidFill>
                              <a:latin typeface="Microsoft JhengHei" panose="020B0604030504040204" pitchFamily="34" charset="-120"/>
                              <a:ea typeface="Microsoft JhengHei" panose="020B0604030504040204" pitchFamily="34" charset="-120"/>
                            </a:rPr>
                            <a:t>(%)</a:t>
                          </a:r>
                          <a:endParaRPr lang="zh-TW" altLang="en-US" b="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1800" b="0" kern="1200" dirty="0">
                              <a:solidFill>
                                <a:schemeClr val="tx1"/>
                              </a:solidFill>
                              <a:latin typeface="Microsoft JhengHei" panose="020B0604030504040204" pitchFamily="34" charset="-120"/>
                              <a:ea typeface="Microsoft JhengHei" panose="020B0604030504040204" pitchFamily="34" charset="-120"/>
                              <a:cs typeface="+mn-cs"/>
                            </a:rPr>
                            <a:t>每月服務結算後免費獲得額外服務使用天數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xmlns:a14="http://schemas.microsoft.com/office/drawing/2010/main" val="3654354533"/>
                      </a:ext>
                    </a:extLst>
                  </a:tr>
                  <a:tr h="499083">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 t="-101220" r="-207789" b="-206098"/>
                          </a:stretch>
                        </a:blip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 </a:t>
                          </a:r>
                          <a:r>
                            <a:rPr lang="zh-CN"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xmlns:a14="http://schemas.microsoft.com/office/drawing/2010/main" val="1982486706"/>
                      </a:ext>
                    </a:extLst>
                  </a:tr>
                  <a:tr h="499083">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 t="-201220" r="-207789" b="-106098"/>
                          </a:stretch>
                        </a:blip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7 </a:t>
                          </a:r>
                          <a:r>
                            <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xmlns:a14="http://schemas.microsoft.com/office/drawing/2010/main" val="990629497"/>
                      </a:ext>
                    </a:extLst>
                  </a:tr>
                  <a:tr h="499083">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 t="-301220" r="-207789" b="-6098"/>
                          </a:stretch>
                        </a:blip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14 </a:t>
                          </a:r>
                          <a:r>
                            <a:rPr lang="zh-CN"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xmlns:a14="http://schemas.microsoft.com/office/drawing/2010/main" val="2099291095"/>
                      </a:ext>
                    </a:extLst>
                  </a:tr>
                </a:tbl>
              </a:graphicData>
            </a:graphic>
          </p:graphicFrame>
        </mc:Fallback>
      </mc:AlternateContent>
      <p:sp>
        <p:nvSpPr>
          <p:cNvPr id="4" name="矩形 3">
            <a:extLst>
              <a:ext uri="{FF2B5EF4-FFF2-40B4-BE49-F238E27FC236}">
                <a16:creationId xmlns:a16="http://schemas.microsoft.com/office/drawing/2014/main" id="{7F706E6D-5471-1645-8ECD-B93B9B702B9D}"/>
              </a:ext>
            </a:extLst>
          </p:cNvPr>
          <p:cNvSpPr/>
          <p:nvPr/>
        </p:nvSpPr>
        <p:spPr>
          <a:xfrm>
            <a:off x="3100070" y="3660253"/>
            <a:ext cx="3096344" cy="416396"/>
          </a:xfrm>
          <a:prstGeom prst="rect">
            <a:avLst/>
          </a:prstGeom>
        </p:spPr>
        <p:txBody>
          <a:bodyPr wrap="square">
            <a:spAutoFit/>
          </a:bodyPr>
          <a:lstStyle/>
          <a:p>
            <a:pPr lvl="1" algn="ctr">
              <a:lnSpc>
                <a:spcPct val="150000"/>
              </a:lnSpc>
              <a:spcAft>
                <a:spcPts val="600"/>
              </a:spcAft>
            </a:pPr>
            <a:r>
              <a:rPr lang="zh-CN" altLang="en-US" sz="1600" dirty="0">
                <a:latin typeface="微軟正黑體" panose="020B0604030504040204" pitchFamily="34" charset="-120"/>
                <a:ea typeface="微軟正黑體" panose="020B0604030504040204" pitchFamily="34" charset="-120"/>
              </a:rPr>
              <a:t>表</a:t>
            </a:r>
            <a:r>
              <a:rPr lang="en-US" altLang="zh-CN" sz="1600" dirty="0">
                <a:latin typeface="微軟正黑體" panose="020B0604030504040204" pitchFamily="34" charset="-120"/>
                <a:ea typeface="微軟正黑體" panose="020B0604030504040204" pitchFamily="34" charset="-120"/>
              </a:rPr>
              <a:t>1. </a:t>
            </a:r>
            <a:r>
              <a:rPr lang="zh-CN" altLang="en-US" sz="1600" dirty="0">
                <a:latin typeface="微軟正黑體" panose="020B0604030504040204" pitchFamily="34" charset="-120"/>
                <a:ea typeface="微軟正黑體" panose="020B0604030504040204" pitchFamily="34" charset="-120"/>
              </a:rPr>
              <a:t>服務等級及服務抵免表</a:t>
            </a:r>
            <a:endParaRPr lang="en-US" altLang="zh-CN" sz="16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EFC90F1D-F575-B441-9C68-B70C021858D8}"/>
              </a:ext>
            </a:extLst>
          </p:cNvPr>
          <p:cNvSpPr txBox="1"/>
          <p:nvPr/>
        </p:nvSpPr>
        <p:spPr>
          <a:xfrm>
            <a:off x="309676" y="188640"/>
            <a:ext cx="7574692"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服務等級協議（</a:t>
            </a:r>
            <a:r>
              <a:rPr lang="en-US" altLang="zh-TW" sz="4000" b="1" dirty="0">
                <a:solidFill>
                  <a:schemeClr val="accent1">
                    <a:lumMod val="75000"/>
                  </a:schemeClr>
                </a:solidFill>
                <a:latin typeface="微軟正黑體" panose="020B0604030504040204" pitchFamily="34" charset="-120"/>
                <a:ea typeface="微軟正黑體" panose="020B0604030504040204" pitchFamily="34" charset="-120"/>
              </a:rPr>
              <a:t>SLA</a:t>
            </a:r>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0540406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2278</TotalTime>
  <Words>1673</Words>
  <Application>Microsoft Office PowerPoint</Application>
  <PresentationFormat>如螢幕大小 (4:3)</PresentationFormat>
  <Paragraphs>198</Paragraphs>
  <Slides>16</Slides>
  <Notes>14</Notes>
  <HiddenSlides>1</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16</vt:i4>
      </vt:variant>
    </vt:vector>
  </HeadingPairs>
  <TitlesOfParts>
    <vt:vector size="24" baseType="lpstr">
      <vt:lpstr>微軟正黑體</vt:lpstr>
      <vt:lpstr>微軟正黑體</vt:lpstr>
      <vt:lpstr>Arial</vt:lpstr>
      <vt:lpstr>Calibri</vt:lpstr>
      <vt:lpstr>Cambria Math</vt:lpstr>
      <vt:lpstr>Times New Roman</vt:lpstr>
      <vt:lpstr>Wingdings</vt:lpstr>
      <vt:lpstr>Office 佈景主題</vt:lpstr>
      <vt:lpstr>用路安全輔助警示</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用路安全輔助警示</dc:title>
  <dc:creator>Chi-Wei Lo</dc:creator>
  <cp:lastModifiedBy>HST</cp:lastModifiedBy>
  <cp:revision>160</cp:revision>
  <dcterms:created xsi:type="dcterms:W3CDTF">2019-03-25T11:55:08Z</dcterms:created>
  <dcterms:modified xsi:type="dcterms:W3CDTF">2019-05-01T05:58:30Z</dcterms:modified>
</cp:coreProperties>
</file>